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DM Sans Bold" charset="1" panose="00000000000000000000"/>
      <p:regular r:id="rId35"/>
    </p:embeddedFont>
    <p:embeddedFont>
      <p:font typeface="DM Sans" charset="1" panose="00000000000000000000"/>
      <p:regular r:id="rId36"/>
    </p:embeddedFont>
    <p:embeddedFont>
      <p:font typeface="DM Sans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jpeg" Type="http://schemas.openxmlformats.org/officeDocument/2006/relationships/image"/><Relationship Id="rId11" Target="../media/image39.jpeg" Type="http://schemas.openxmlformats.org/officeDocument/2006/relationships/image"/><Relationship Id="rId12" Target="../media/image40.jpeg" Type="http://schemas.openxmlformats.org/officeDocument/2006/relationships/image"/><Relationship Id="rId13" Target="../media/image41.jpe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 Id="rId9" Target="../media/image3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 Id="rId6" Target="../media/image4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8.jpeg" Type="http://schemas.openxmlformats.org/officeDocument/2006/relationships/image"/><Relationship Id="rId5" Target="../media/image49.jpeg" Type="http://schemas.openxmlformats.org/officeDocument/2006/relationships/image"/><Relationship Id="rId6" Target="../media/image5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4.jpeg" Type="http://schemas.openxmlformats.org/officeDocument/2006/relationships/image"/><Relationship Id="rId5" Target="../media/image55.jpeg" Type="http://schemas.openxmlformats.org/officeDocument/2006/relationships/image"/><Relationship Id="rId6" Target="../media/image5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0.png" Type="http://schemas.openxmlformats.org/officeDocument/2006/relationships/image"/><Relationship Id="rId5" Target="../media/image61.jpeg" Type="http://schemas.openxmlformats.org/officeDocument/2006/relationships/image"/><Relationship Id="rId6" Target="../media/image6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5.jpeg" Type="http://schemas.openxmlformats.org/officeDocument/2006/relationships/image"/><Relationship Id="rId5" Target="../media/image66.jpeg" Type="http://schemas.openxmlformats.org/officeDocument/2006/relationships/image"/><Relationship Id="rId6" Target="../media/image6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3.jpeg" Type="http://schemas.openxmlformats.org/officeDocument/2006/relationships/image"/><Relationship Id="rId5" Target="../media/image74.jpeg" Type="http://schemas.openxmlformats.org/officeDocument/2006/relationships/image"/><Relationship Id="rId6" Target="../media/image75.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26.png" Type="http://schemas.openxmlformats.org/officeDocument/2006/relationships/image"/><Relationship Id="rId12" Target="../media/image83.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jpeg" Type="http://schemas.openxmlformats.org/officeDocument/2006/relationships/image"/><Relationship Id="rId7" Target="../media/image79.png" Type="http://schemas.openxmlformats.org/officeDocument/2006/relationships/image"/><Relationship Id="rId8" Target="../media/image80.png" Type="http://schemas.openxmlformats.org/officeDocument/2006/relationships/image"/><Relationship Id="rId9" Target="../media/image8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4.jpeg" Type="http://schemas.openxmlformats.org/officeDocument/2006/relationships/image"/><Relationship Id="rId5" Target="../media/image85.jpeg" Type="http://schemas.openxmlformats.org/officeDocument/2006/relationships/image"/><Relationship Id="rId6" Target="../media/image86.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 Id="rId8" Target="../media/image91.png" Type="http://schemas.openxmlformats.org/officeDocument/2006/relationships/image"/><Relationship Id="rId9" Target="../media/image9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3.png" Type="http://schemas.openxmlformats.org/officeDocument/2006/relationships/image"/><Relationship Id="rId5" Target="../media/image94.png" Type="http://schemas.openxmlformats.org/officeDocument/2006/relationships/image"/><Relationship Id="rId6" Target="../media/image9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0.png" Type="http://schemas.openxmlformats.org/officeDocument/2006/relationships/image"/><Relationship Id="rId9" Target="../media/image10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10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46544"/>
            <a:ext cx="7465508" cy="526206"/>
            <a:chOff x="0" y="0"/>
            <a:chExt cx="2162162" cy="152400"/>
          </a:xfrm>
        </p:grpSpPr>
        <p:sp>
          <p:nvSpPr>
            <p:cNvPr name="Freeform 3" id="3"/>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4" id="4"/>
          <p:cNvGrpSpPr/>
          <p:nvPr/>
        </p:nvGrpSpPr>
        <p:grpSpPr>
          <a:xfrm rot="0">
            <a:off x="1028700" y="3630125"/>
            <a:ext cx="1163398" cy="1163398"/>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sp>
        <p:nvSpPr>
          <p:cNvPr name="TextBox 6" id="6"/>
          <p:cNvSpPr txBox="true"/>
          <p:nvPr/>
        </p:nvSpPr>
        <p:spPr>
          <a:xfrm rot="0">
            <a:off x="1397274" y="4092701"/>
            <a:ext cx="10795527" cy="3641726"/>
          </a:xfrm>
          <a:prstGeom prst="rect">
            <a:avLst/>
          </a:prstGeom>
        </p:spPr>
        <p:txBody>
          <a:bodyPr anchor="t" rtlCol="false" tIns="0" lIns="0" bIns="0" rIns="0">
            <a:spAutoFit/>
          </a:bodyPr>
          <a:lstStyle/>
          <a:p>
            <a:pPr algn="l">
              <a:lnSpc>
                <a:spcPts val="14000"/>
              </a:lnSpc>
            </a:pPr>
            <a:r>
              <a:rPr lang="en-US" sz="14000" b="true">
                <a:solidFill>
                  <a:srgbClr val="272727"/>
                </a:solidFill>
                <a:latin typeface="DM Sans Bold"/>
                <a:ea typeface="DM Sans Bold"/>
                <a:cs typeface="DM Sans Bold"/>
                <a:sym typeface="DM Sans Bold"/>
              </a:rPr>
              <a:t>Portafolio de servicios</a:t>
            </a:r>
          </a:p>
        </p:txBody>
      </p:sp>
      <p:sp>
        <p:nvSpPr>
          <p:cNvPr name="TextBox 7" id="7"/>
          <p:cNvSpPr txBox="true"/>
          <p:nvPr/>
        </p:nvSpPr>
        <p:spPr>
          <a:xfrm rot="0">
            <a:off x="1397274" y="506730"/>
            <a:ext cx="12314142" cy="398145"/>
          </a:xfrm>
          <a:prstGeom prst="rect">
            <a:avLst/>
          </a:prstGeom>
        </p:spPr>
        <p:txBody>
          <a:bodyPr anchor="t" rtlCol="false" tIns="0" lIns="0" bIns="0" rIns="0">
            <a:spAutoFit/>
          </a:bodyPr>
          <a:lstStyle/>
          <a:p>
            <a:pPr algn="l" marL="0" indent="0" lvl="0">
              <a:lnSpc>
                <a:spcPts val="3360"/>
              </a:lnSpc>
            </a:pPr>
            <a:r>
              <a:rPr lang="en-US" sz="2100">
                <a:solidFill>
                  <a:srgbClr val="272727">
                    <a:alpha val="74902"/>
                  </a:srgbClr>
                </a:solidFill>
                <a:latin typeface="DM Sans"/>
                <a:ea typeface="DM Sans"/>
                <a:cs typeface="DM Sans"/>
                <a:sym typeface="DM Sans"/>
              </a:rPr>
              <a:t>Geología | Geofísica | Hidrología | Hidrogeología | Minería | Estudios ambientales| Percepción remota</a:t>
            </a:r>
          </a:p>
        </p:txBody>
      </p:sp>
      <p:sp>
        <p:nvSpPr>
          <p:cNvPr name="TextBox 8" id="8"/>
          <p:cNvSpPr txBox="true"/>
          <p:nvPr/>
        </p:nvSpPr>
        <p:spPr>
          <a:xfrm rot="0">
            <a:off x="14192572"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sz="2100">
                <a:solidFill>
                  <a:srgbClr val="272727">
                    <a:alpha val="49804"/>
                  </a:srgbClr>
                </a:solidFill>
                <a:latin typeface="DM Sans"/>
                <a:ea typeface="DM Sans"/>
                <a:cs typeface="DM Sans"/>
                <a:sym typeface="DM Sans"/>
              </a:rPr>
              <a:t>-</a:t>
            </a:r>
          </a:p>
        </p:txBody>
      </p:sp>
      <p:sp>
        <p:nvSpPr>
          <p:cNvPr name="Freeform 9" id="9"/>
          <p:cNvSpPr/>
          <p:nvPr/>
        </p:nvSpPr>
        <p:spPr>
          <a:xfrm flipH="false" flipV="false" rot="0">
            <a:off x="12576984" y="2539302"/>
            <a:ext cx="4549928" cy="1514896"/>
          </a:xfrm>
          <a:custGeom>
            <a:avLst/>
            <a:gdLst/>
            <a:ahLst/>
            <a:cxnLst/>
            <a:rect r="r" b="b" t="t" l="l"/>
            <a:pathLst>
              <a:path h="1514896" w="4549928">
                <a:moveTo>
                  <a:pt x="0" y="0"/>
                </a:moveTo>
                <a:lnTo>
                  <a:pt x="4549928" y="0"/>
                </a:lnTo>
                <a:lnTo>
                  <a:pt x="4549928" y="1514896"/>
                </a:lnTo>
                <a:lnTo>
                  <a:pt x="0" y="1514896"/>
                </a:lnTo>
                <a:lnTo>
                  <a:pt x="0" y="0"/>
                </a:lnTo>
                <a:close/>
              </a:path>
            </a:pathLst>
          </a:custGeom>
          <a:blipFill>
            <a:blip r:embed="rId2"/>
            <a:stretch>
              <a:fillRect l="-34073" t="0" r="0" b="0"/>
            </a:stretch>
          </a:blipFill>
        </p:spPr>
      </p:sp>
      <p:sp>
        <p:nvSpPr>
          <p:cNvPr name="Freeform 10" id="10"/>
          <p:cNvSpPr/>
          <p:nvPr/>
        </p:nvSpPr>
        <p:spPr>
          <a:xfrm flipH="false" flipV="false" rot="0">
            <a:off x="11258231" y="2609201"/>
            <a:ext cx="1420064" cy="1444997"/>
          </a:xfrm>
          <a:custGeom>
            <a:avLst/>
            <a:gdLst/>
            <a:ahLst/>
            <a:cxnLst/>
            <a:rect r="r" b="b" t="t" l="l"/>
            <a:pathLst>
              <a:path h="1444997" w="1420064">
                <a:moveTo>
                  <a:pt x="0" y="0"/>
                </a:moveTo>
                <a:lnTo>
                  <a:pt x="1420064" y="0"/>
                </a:lnTo>
                <a:lnTo>
                  <a:pt x="1420064" y="1444997"/>
                </a:lnTo>
                <a:lnTo>
                  <a:pt x="0" y="1444997"/>
                </a:lnTo>
                <a:lnTo>
                  <a:pt x="0" y="0"/>
                </a:lnTo>
                <a:close/>
              </a:path>
            </a:pathLst>
          </a:custGeom>
          <a:blipFill>
            <a:blip r:embed="rId3"/>
            <a:stretch>
              <a:fillRect l="0" t="0" r="-309754" b="0"/>
            </a:stretch>
          </a:blipFill>
        </p:spPr>
      </p:sp>
      <p:sp>
        <p:nvSpPr>
          <p:cNvPr name="TextBox 11" id="11"/>
          <p:cNvSpPr txBox="true"/>
          <p:nvPr/>
        </p:nvSpPr>
        <p:spPr>
          <a:xfrm rot="0">
            <a:off x="1610399" y="7767318"/>
            <a:ext cx="7533601" cy="467001"/>
          </a:xfrm>
          <a:prstGeom prst="rect">
            <a:avLst/>
          </a:prstGeom>
        </p:spPr>
        <p:txBody>
          <a:bodyPr anchor="t" rtlCol="false" tIns="0" lIns="0" bIns="0" rIns="0">
            <a:spAutoFit/>
          </a:bodyPr>
          <a:lstStyle/>
          <a:p>
            <a:pPr algn="l" marL="0" indent="0" lvl="0">
              <a:lnSpc>
                <a:spcPts val="3998"/>
              </a:lnSpc>
            </a:pPr>
            <a:r>
              <a:rPr lang="en-US" b="true" sz="2498">
                <a:solidFill>
                  <a:srgbClr val="272727">
                    <a:alpha val="74902"/>
                  </a:srgbClr>
                </a:solidFill>
                <a:latin typeface="DM Sans Bold"/>
                <a:ea typeface="DM Sans Bold"/>
                <a:cs typeface="DM Sans Bold"/>
                <a:sym typeface="DM Sans Bold"/>
              </a:rPr>
              <a:t>Servicios técnicos, científicos y de consultoría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553563"/>
            <a:ext cx="16230600" cy="2199862"/>
            <a:chOff x="0" y="0"/>
            <a:chExt cx="6671512" cy="904243"/>
          </a:xfrm>
        </p:grpSpPr>
        <p:sp>
          <p:nvSpPr>
            <p:cNvPr name="Freeform 4" id="4"/>
            <p:cNvSpPr/>
            <p:nvPr/>
          </p:nvSpPr>
          <p:spPr>
            <a:xfrm flipH="false" flipV="false" rot="0">
              <a:off x="0" y="0"/>
              <a:ext cx="6671512" cy="904243"/>
            </a:xfrm>
            <a:custGeom>
              <a:avLst/>
              <a:gdLst/>
              <a:ahLst/>
              <a:cxnLst/>
              <a:rect r="r" b="b" t="t" l="l"/>
              <a:pathLst>
                <a:path h="904243" w="6671512">
                  <a:moveTo>
                    <a:pt x="0" y="0"/>
                  </a:moveTo>
                  <a:lnTo>
                    <a:pt x="6671512" y="0"/>
                  </a:lnTo>
                  <a:lnTo>
                    <a:pt x="6671512" y="904243"/>
                  </a:lnTo>
                  <a:lnTo>
                    <a:pt x="0" y="904243"/>
                  </a:lnTo>
                  <a:close/>
                </a:path>
              </a:pathLst>
            </a:custGeom>
            <a:solidFill>
              <a:srgbClr val="5AB787"/>
            </a:solidFill>
          </p:spPr>
        </p:sp>
      </p:grpSp>
      <p:grpSp>
        <p:nvGrpSpPr>
          <p:cNvPr name="Group 5" id="5"/>
          <p:cNvGrpSpPr>
            <a:grpSpLocks noChangeAspect="true"/>
          </p:cNvGrpSpPr>
          <p:nvPr/>
        </p:nvGrpSpPr>
        <p:grpSpPr>
          <a:xfrm rot="0">
            <a:off x="15532883" y="6020125"/>
            <a:ext cx="1726417" cy="1726411"/>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56804" t="0" r="-56804" b="0"/>
              </a:stretch>
            </a:blipFill>
          </p:spPr>
        </p:sp>
      </p:grpSp>
      <p:grpSp>
        <p:nvGrpSpPr>
          <p:cNvPr name="Group 7" id="7"/>
          <p:cNvGrpSpPr>
            <a:grpSpLocks noChangeAspect="true"/>
          </p:cNvGrpSpPr>
          <p:nvPr/>
        </p:nvGrpSpPr>
        <p:grpSpPr>
          <a:xfrm rot="0">
            <a:off x="12950395" y="6020125"/>
            <a:ext cx="1726417" cy="1726411"/>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73988" t="0" r="-73988" b="0"/>
              </a:stretch>
            </a:blipFill>
          </p:spPr>
        </p:sp>
      </p:grpSp>
      <p:grpSp>
        <p:nvGrpSpPr>
          <p:cNvPr name="Group 9" id="9"/>
          <p:cNvGrpSpPr>
            <a:grpSpLocks noChangeAspect="true"/>
          </p:cNvGrpSpPr>
          <p:nvPr/>
        </p:nvGrpSpPr>
        <p:grpSpPr>
          <a:xfrm rot="0">
            <a:off x="10367060" y="6020125"/>
            <a:ext cx="1726417" cy="1726411"/>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19417" t="0" r="-19417" b="0"/>
              </a:stretch>
            </a:blipFill>
          </p:spPr>
        </p:sp>
      </p:grpSp>
      <p:grpSp>
        <p:nvGrpSpPr>
          <p:cNvPr name="Group 11" id="11"/>
          <p:cNvGrpSpPr/>
          <p:nvPr/>
        </p:nvGrpSpPr>
        <p:grpSpPr>
          <a:xfrm rot="0">
            <a:off x="7465508" y="10052472"/>
            <a:ext cx="3732754" cy="263103"/>
            <a:chOff x="0" y="0"/>
            <a:chExt cx="2162162" cy="152400"/>
          </a:xfrm>
        </p:grpSpPr>
        <p:sp>
          <p:nvSpPr>
            <p:cNvPr name="Freeform 12" id="12"/>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3" id="13"/>
          <p:cNvGrpSpPr/>
          <p:nvPr/>
        </p:nvGrpSpPr>
        <p:grpSpPr>
          <a:xfrm rot="0">
            <a:off x="3732754" y="10052472"/>
            <a:ext cx="3732754" cy="263103"/>
            <a:chOff x="0" y="0"/>
            <a:chExt cx="2162162" cy="152400"/>
          </a:xfrm>
        </p:grpSpPr>
        <p:sp>
          <p:nvSpPr>
            <p:cNvPr name="Freeform 14" id="14"/>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5" id="15"/>
          <p:cNvGrpSpPr/>
          <p:nvPr/>
        </p:nvGrpSpPr>
        <p:grpSpPr>
          <a:xfrm rot="0">
            <a:off x="0" y="10052472"/>
            <a:ext cx="3732754" cy="263103"/>
            <a:chOff x="0" y="0"/>
            <a:chExt cx="2162162" cy="152400"/>
          </a:xfrm>
        </p:grpSpPr>
        <p:sp>
          <p:nvSpPr>
            <p:cNvPr name="Freeform 16" id="16"/>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TextBox 17" id="17"/>
          <p:cNvSpPr txBox="true"/>
          <p:nvPr/>
        </p:nvSpPr>
        <p:spPr>
          <a:xfrm rot="0">
            <a:off x="16301558" y="9210675"/>
            <a:ext cx="957742" cy="737235"/>
          </a:xfrm>
          <a:prstGeom prst="rect">
            <a:avLst/>
          </a:prstGeom>
        </p:spPr>
        <p:txBody>
          <a:bodyPr anchor="t" rtlCol="false" tIns="0" lIns="0" bIns="0" rIns="0">
            <a:spAutoFit/>
          </a:bodyPr>
          <a:lstStyle/>
          <a:p>
            <a:pPr algn="r">
              <a:lnSpc>
                <a:spcPts val="2940"/>
              </a:lnSpc>
            </a:pPr>
          </a:p>
          <a:p>
            <a:pPr algn="r" marL="0" indent="0" lvl="0">
              <a:lnSpc>
                <a:spcPts val="2940"/>
              </a:lnSpc>
              <a:spcBef>
                <a:spcPct val="0"/>
              </a:spcBef>
            </a:pPr>
          </a:p>
        </p:txBody>
      </p:sp>
      <p:sp>
        <p:nvSpPr>
          <p:cNvPr name="TextBox 18" id="18"/>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p>
        </p:txBody>
      </p:sp>
      <p:sp>
        <p:nvSpPr>
          <p:cNvPr name="TextBox 19" id="19"/>
          <p:cNvSpPr txBox="true"/>
          <p:nvPr/>
        </p:nvSpPr>
        <p:spPr>
          <a:xfrm rot="0">
            <a:off x="14192572" y="9210675"/>
            <a:ext cx="957742" cy="365760"/>
          </a:xfrm>
          <a:prstGeom prst="rect">
            <a:avLst/>
          </a:prstGeom>
        </p:spPr>
        <p:txBody>
          <a:bodyPr anchor="t" rtlCol="false" tIns="0" lIns="0" bIns="0" rIns="0">
            <a:spAutoFit/>
          </a:bodyPr>
          <a:lstStyle/>
          <a:p>
            <a:pPr algn="r" marL="0" indent="0" lvl="0">
              <a:lnSpc>
                <a:spcPts val="2940"/>
              </a:lnSpc>
              <a:spcBef>
                <a:spcPct val="0"/>
              </a:spcBef>
            </a:pPr>
          </a:p>
        </p:txBody>
      </p:sp>
      <p:sp>
        <p:nvSpPr>
          <p:cNvPr name="TextBox 20" id="20"/>
          <p:cNvSpPr txBox="true"/>
          <p:nvPr/>
        </p:nvSpPr>
        <p:spPr>
          <a:xfrm rot="0">
            <a:off x="1890205" y="4074354"/>
            <a:ext cx="14507590" cy="1053505"/>
          </a:xfrm>
          <a:prstGeom prst="rect">
            <a:avLst/>
          </a:prstGeom>
        </p:spPr>
        <p:txBody>
          <a:bodyPr anchor="t" rtlCol="false" tIns="0" lIns="0" bIns="0" rIns="0">
            <a:spAutoFit/>
          </a:bodyPr>
          <a:lstStyle/>
          <a:p>
            <a:pPr algn="l" marL="0" indent="0" lvl="0">
              <a:lnSpc>
                <a:spcPts val="4320"/>
              </a:lnSpc>
            </a:pPr>
            <a:r>
              <a:rPr lang="en-US" sz="2700">
                <a:solidFill>
                  <a:srgbClr val="FFFFFF"/>
                </a:solidFill>
                <a:latin typeface="DM Sans"/>
                <a:ea typeface="DM Sans"/>
                <a:cs typeface="DM Sans"/>
                <a:sym typeface="DM Sans"/>
              </a:rPr>
              <a:t>Rama de nuestros servicios que se encarga de la exploración del subsuelo con métodos indirectos dependiendo del caso o requerimientos del terreno.</a:t>
            </a:r>
          </a:p>
        </p:txBody>
      </p:sp>
      <p:sp>
        <p:nvSpPr>
          <p:cNvPr name="TextBox 21" id="21"/>
          <p:cNvSpPr txBox="true"/>
          <p:nvPr/>
        </p:nvSpPr>
        <p:spPr>
          <a:xfrm rot="0">
            <a:off x="1028700" y="2172805"/>
            <a:ext cx="10880890"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Geofísica</a:t>
            </a:r>
          </a:p>
        </p:txBody>
      </p:sp>
      <p:sp>
        <p:nvSpPr>
          <p:cNvPr name="TextBox 22" id="22"/>
          <p:cNvSpPr txBox="true"/>
          <p:nvPr/>
        </p:nvSpPr>
        <p:spPr>
          <a:xfrm rot="0">
            <a:off x="15397964" y="93630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10</a:t>
            </a:r>
          </a:p>
        </p:txBody>
      </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02734" y="3740875"/>
            <a:ext cx="2542093" cy="2542093"/>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5" id="5"/>
          <p:cNvGrpSpPr/>
          <p:nvPr/>
        </p:nvGrpSpPr>
        <p:grpSpPr>
          <a:xfrm rot="0">
            <a:off x="6080425" y="3740875"/>
            <a:ext cx="2542093" cy="2542093"/>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7" id="7"/>
          <p:cNvGrpSpPr/>
          <p:nvPr/>
        </p:nvGrpSpPr>
        <p:grpSpPr>
          <a:xfrm rot="0">
            <a:off x="10158117" y="3740875"/>
            <a:ext cx="2542093" cy="2542093"/>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TextBox 9" id="9"/>
          <p:cNvSpPr txBox="true"/>
          <p:nvPr/>
        </p:nvSpPr>
        <p:spPr>
          <a:xfrm rot="0">
            <a:off x="3775919" y="2113627"/>
            <a:ext cx="9674865"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Geofísica</a:t>
            </a:r>
          </a:p>
        </p:txBody>
      </p:sp>
      <p:sp>
        <p:nvSpPr>
          <p:cNvPr name="AutoShape 10" id="10"/>
          <p:cNvSpPr/>
          <p:nvPr/>
        </p:nvSpPr>
        <p:spPr>
          <a:xfrm>
            <a:off x="7214451" y="2761304"/>
            <a:ext cx="7044796" cy="0"/>
          </a:xfrm>
          <a:prstGeom prst="line">
            <a:avLst/>
          </a:prstGeom>
          <a:ln cap="flat" w="47625">
            <a:solidFill>
              <a:srgbClr val="5AB787"/>
            </a:solidFill>
            <a:prstDash val="solid"/>
            <a:headEnd type="none" len="sm" w="sm"/>
            <a:tailEnd type="none" len="sm" w="sm"/>
          </a:ln>
        </p:spPr>
      </p:sp>
      <p:grpSp>
        <p:nvGrpSpPr>
          <p:cNvPr name="Group 11" id="11"/>
          <p:cNvGrpSpPr/>
          <p:nvPr/>
        </p:nvGrpSpPr>
        <p:grpSpPr>
          <a:xfrm rot="0">
            <a:off x="3571393" y="1970752"/>
            <a:ext cx="574238" cy="574238"/>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grpSp>
        <p:nvGrpSpPr>
          <p:cNvPr name="Group 13" id="13"/>
          <p:cNvGrpSpPr/>
          <p:nvPr/>
        </p:nvGrpSpPr>
        <p:grpSpPr>
          <a:xfrm rot="0">
            <a:off x="13908494" y="3740875"/>
            <a:ext cx="2542093" cy="2542093"/>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Freeform 15" id="15"/>
          <p:cNvSpPr/>
          <p:nvPr/>
        </p:nvSpPr>
        <p:spPr>
          <a:xfrm flipH="false" flipV="false" rot="0">
            <a:off x="6503940" y="4011987"/>
            <a:ext cx="3054418" cy="1418416"/>
          </a:xfrm>
          <a:custGeom>
            <a:avLst/>
            <a:gdLst/>
            <a:ahLst/>
            <a:cxnLst/>
            <a:rect r="r" b="b" t="t" l="l"/>
            <a:pathLst>
              <a:path h="1418416" w="3054418">
                <a:moveTo>
                  <a:pt x="0" y="0"/>
                </a:moveTo>
                <a:lnTo>
                  <a:pt x="3054418" y="0"/>
                </a:lnTo>
                <a:lnTo>
                  <a:pt x="3054418" y="1418416"/>
                </a:lnTo>
                <a:lnTo>
                  <a:pt x="0" y="1418416"/>
                </a:lnTo>
                <a:lnTo>
                  <a:pt x="0" y="0"/>
                </a:lnTo>
                <a:close/>
              </a:path>
            </a:pathLst>
          </a:custGeom>
          <a:blipFill>
            <a:blip r:embed="rId4"/>
            <a:stretch>
              <a:fillRect l="-3362" t="0" r="0" b="0"/>
            </a:stretch>
          </a:blipFill>
        </p:spPr>
      </p:sp>
      <p:sp>
        <p:nvSpPr>
          <p:cNvPr name="Freeform 16" id="16"/>
          <p:cNvSpPr/>
          <p:nvPr/>
        </p:nvSpPr>
        <p:spPr>
          <a:xfrm flipH="false" flipV="false" rot="0">
            <a:off x="13908494" y="4142908"/>
            <a:ext cx="3351601" cy="2146255"/>
          </a:xfrm>
          <a:custGeom>
            <a:avLst/>
            <a:gdLst/>
            <a:ahLst/>
            <a:cxnLst/>
            <a:rect r="r" b="b" t="t" l="l"/>
            <a:pathLst>
              <a:path h="2146255" w="3351601">
                <a:moveTo>
                  <a:pt x="0" y="0"/>
                </a:moveTo>
                <a:lnTo>
                  <a:pt x="3351602" y="0"/>
                </a:lnTo>
                <a:lnTo>
                  <a:pt x="3351602" y="2146255"/>
                </a:lnTo>
                <a:lnTo>
                  <a:pt x="0" y="2146255"/>
                </a:lnTo>
                <a:lnTo>
                  <a:pt x="0" y="0"/>
                </a:lnTo>
                <a:close/>
              </a:path>
            </a:pathLst>
          </a:custGeom>
          <a:blipFill>
            <a:blip r:embed="rId5"/>
            <a:stretch>
              <a:fillRect l="0" t="0" r="-12833" b="0"/>
            </a:stretch>
          </a:blipFill>
        </p:spPr>
      </p:sp>
      <p:sp>
        <p:nvSpPr>
          <p:cNvPr name="Freeform 17" id="17"/>
          <p:cNvSpPr/>
          <p:nvPr/>
        </p:nvSpPr>
        <p:spPr>
          <a:xfrm flipH="false" flipV="false" rot="0">
            <a:off x="13908494" y="3287665"/>
            <a:ext cx="2542093" cy="1069368"/>
          </a:xfrm>
          <a:custGeom>
            <a:avLst/>
            <a:gdLst/>
            <a:ahLst/>
            <a:cxnLst/>
            <a:rect r="r" b="b" t="t" l="l"/>
            <a:pathLst>
              <a:path h="1069368" w="2542093">
                <a:moveTo>
                  <a:pt x="0" y="0"/>
                </a:moveTo>
                <a:lnTo>
                  <a:pt x="2542094" y="0"/>
                </a:lnTo>
                <a:lnTo>
                  <a:pt x="2542094" y="1069368"/>
                </a:lnTo>
                <a:lnTo>
                  <a:pt x="0" y="1069368"/>
                </a:lnTo>
                <a:lnTo>
                  <a:pt x="0" y="0"/>
                </a:lnTo>
                <a:close/>
              </a:path>
            </a:pathLst>
          </a:custGeom>
          <a:blipFill>
            <a:blip r:embed="rId6"/>
            <a:stretch>
              <a:fillRect l="0" t="0" r="0" b="0"/>
            </a:stretch>
          </a:blipFill>
        </p:spPr>
      </p:sp>
      <p:sp>
        <p:nvSpPr>
          <p:cNvPr name="Freeform 18" id="18"/>
          <p:cNvSpPr/>
          <p:nvPr/>
        </p:nvSpPr>
        <p:spPr>
          <a:xfrm flipH="false" flipV="false" rot="0">
            <a:off x="1028700" y="5305231"/>
            <a:ext cx="4552239" cy="1065031"/>
          </a:xfrm>
          <a:custGeom>
            <a:avLst/>
            <a:gdLst/>
            <a:ahLst/>
            <a:cxnLst/>
            <a:rect r="r" b="b" t="t" l="l"/>
            <a:pathLst>
              <a:path h="1065031" w="4552239">
                <a:moveTo>
                  <a:pt x="0" y="0"/>
                </a:moveTo>
                <a:lnTo>
                  <a:pt x="4552239" y="0"/>
                </a:lnTo>
                <a:lnTo>
                  <a:pt x="4552239" y="1065032"/>
                </a:lnTo>
                <a:lnTo>
                  <a:pt x="0" y="1065032"/>
                </a:lnTo>
                <a:lnTo>
                  <a:pt x="0" y="0"/>
                </a:lnTo>
                <a:close/>
              </a:path>
            </a:pathLst>
          </a:custGeom>
          <a:blipFill>
            <a:blip r:embed="rId7"/>
            <a:stretch>
              <a:fillRect l="0" t="-57351" r="0" b="-15013"/>
            </a:stretch>
          </a:blipFill>
        </p:spPr>
      </p:sp>
      <p:sp>
        <p:nvSpPr>
          <p:cNvPr name="Freeform 19" id="19"/>
          <p:cNvSpPr/>
          <p:nvPr/>
        </p:nvSpPr>
        <p:spPr>
          <a:xfrm flipH="false" flipV="false" rot="0">
            <a:off x="6349691" y="5430403"/>
            <a:ext cx="3208667" cy="939859"/>
          </a:xfrm>
          <a:custGeom>
            <a:avLst/>
            <a:gdLst/>
            <a:ahLst/>
            <a:cxnLst/>
            <a:rect r="r" b="b" t="t" l="l"/>
            <a:pathLst>
              <a:path h="939859" w="3208667">
                <a:moveTo>
                  <a:pt x="0" y="0"/>
                </a:moveTo>
                <a:lnTo>
                  <a:pt x="3208667" y="0"/>
                </a:lnTo>
                <a:lnTo>
                  <a:pt x="3208667" y="939860"/>
                </a:lnTo>
                <a:lnTo>
                  <a:pt x="0" y="939860"/>
                </a:lnTo>
                <a:lnTo>
                  <a:pt x="0" y="0"/>
                </a:lnTo>
                <a:close/>
              </a:path>
            </a:pathLst>
          </a:custGeom>
          <a:blipFill>
            <a:blip r:embed="rId8"/>
            <a:stretch>
              <a:fillRect l="0" t="-35770" r="0" b="0"/>
            </a:stretch>
          </a:blipFill>
        </p:spPr>
      </p:sp>
      <p:sp>
        <p:nvSpPr>
          <p:cNvPr name="Freeform 20" id="20"/>
          <p:cNvSpPr/>
          <p:nvPr/>
        </p:nvSpPr>
        <p:spPr>
          <a:xfrm flipH="false" flipV="false" rot="0">
            <a:off x="2212307" y="4235864"/>
            <a:ext cx="3368632" cy="1054803"/>
          </a:xfrm>
          <a:custGeom>
            <a:avLst/>
            <a:gdLst/>
            <a:ahLst/>
            <a:cxnLst/>
            <a:rect r="r" b="b" t="t" l="l"/>
            <a:pathLst>
              <a:path h="1054803" w="3368632">
                <a:moveTo>
                  <a:pt x="0" y="0"/>
                </a:moveTo>
                <a:lnTo>
                  <a:pt x="3368632" y="0"/>
                </a:lnTo>
                <a:lnTo>
                  <a:pt x="3368632" y="1054803"/>
                </a:lnTo>
                <a:lnTo>
                  <a:pt x="0" y="1054803"/>
                </a:lnTo>
                <a:lnTo>
                  <a:pt x="0" y="0"/>
                </a:lnTo>
                <a:close/>
              </a:path>
            </a:pathLst>
          </a:custGeom>
          <a:blipFill>
            <a:blip r:embed="rId9"/>
            <a:stretch>
              <a:fillRect l="0" t="-11398" r="0" b="0"/>
            </a:stretch>
          </a:blipFill>
        </p:spPr>
      </p:sp>
      <p:sp>
        <p:nvSpPr>
          <p:cNvPr name="Freeform 21" id="21"/>
          <p:cNvSpPr/>
          <p:nvPr/>
        </p:nvSpPr>
        <p:spPr>
          <a:xfrm flipH="false" flipV="false" rot="0">
            <a:off x="10891722" y="4567164"/>
            <a:ext cx="2559062" cy="1709799"/>
          </a:xfrm>
          <a:custGeom>
            <a:avLst/>
            <a:gdLst/>
            <a:ahLst/>
            <a:cxnLst/>
            <a:rect r="r" b="b" t="t" l="l"/>
            <a:pathLst>
              <a:path h="1709799" w="2559062">
                <a:moveTo>
                  <a:pt x="0" y="0"/>
                </a:moveTo>
                <a:lnTo>
                  <a:pt x="2559062" y="0"/>
                </a:lnTo>
                <a:lnTo>
                  <a:pt x="2559062" y="1709800"/>
                </a:lnTo>
                <a:lnTo>
                  <a:pt x="0" y="1709800"/>
                </a:lnTo>
                <a:lnTo>
                  <a:pt x="0" y="0"/>
                </a:lnTo>
                <a:close/>
              </a:path>
            </a:pathLst>
          </a:custGeom>
          <a:blipFill>
            <a:blip r:embed="rId10"/>
            <a:stretch>
              <a:fillRect l="0" t="0" r="0" b="0"/>
            </a:stretch>
          </a:blipFill>
        </p:spPr>
      </p:sp>
      <p:sp>
        <p:nvSpPr>
          <p:cNvPr name="TextBox 22" id="22"/>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11</a:t>
            </a:r>
          </a:p>
        </p:txBody>
      </p:sp>
      <p:sp>
        <p:nvSpPr>
          <p:cNvPr name="TextBox 23" id="23"/>
          <p:cNvSpPr txBox="true"/>
          <p:nvPr/>
        </p:nvSpPr>
        <p:spPr>
          <a:xfrm rot="0">
            <a:off x="1584170" y="6490633"/>
            <a:ext cx="3379222" cy="481827"/>
          </a:xfrm>
          <a:prstGeom prst="rect">
            <a:avLst/>
          </a:prstGeom>
        </p:spPr>
        <p:txBody>
          <a:bodyPr anchor="t" rtlCol="false" tIns="0" lIns="0" bIns="0" rIns="0">
            <a:spAutoFit/>
          </a:bodyPr>
          <a:lstStyle/>
          <a:p>
            <a:pPr algn="l" marL="0" indent="0" lvl="0">
              <a:lnSpc>
                <a:spcPts val="4134"/>
              </a:lnSpc>
            </a:pPr>
            <a:r>
              <a:rPr lang="en-US" b="true" sz="2583">
                <a:solidFill>
                  <a:srgbClr val="000000"/>
                </a:solidFill>
                <a:latin typeface="DM Sans Bold"/>
                <a:ea typeface="DM Sans Bold"/>
                <a:cs typeface="DM Sans Bold"/>
                <a:sym typeface="DM Sans Bold"/>
              </a:rPr>
              <a:t>Métodos eléctricos</a:t>
            </a:r>
          </a:p>
        </p:txBody>
      </p:sp>
      <p:sp>
        <p:nvSpPr>
          <p:cNvPr name="TextBox 24" id="24"/>
          <p:cNvSpPr txBox="true"/>
          <p:nvPr/>
        </p:nvSpPr>
        <p:spPr>
          <a:xfrm rot="0">
            <a:off x="5741922" y="6490633"/>
            <a:ext cx="3201284" cy="481827"/>
          </a:xfrm>
          <a:prstGeom prst="rect">
            <a:avLst/>
          </a:prstGeom>
        </p:spPr>
        <p:txBody>
          <a:bodyPr anchor="t" rtlCol="false" tIns="0" lIns="0" bIns="0" rIns="0">
            <a:spAutoFit/>
          </a:bodyPr>
          <a:lstStyle/>
          <a:p>
            <a:pPr algn="l" marL="0" indent="0" lvl="0">
              <a:lnSpc>
                <a:spcPts val="4134"/>
              </a:lnSpc>
            </a:pPr>
            <a:r>
              <a:rPr lang="en-US" b="true" sz="2583">
                <a:solidFill>
                  <a:srgbClr val="000000"/>
                </a:solidFill>
                <a:latin typeface="DM Sans Bold"/>
                <a:ea typeface="DM Sans Bold"/>
                <a:cs typeface="DM Sans Bold"/>
                <a:sym typeface="DM Sans Bold"/>
              </a:rPr>
              <a:t>Métodos sísmicos</a:t>
            </a:r>
          </a:p>
        </p:txBody>
      </p:sp>
      <p:sp>
        <p:nvSpPr>
          <p:cNvPr name="TextBox 25" id="25"/>
          <p:cNvSpPr txBox="true"/>
          <p:nvPr/>
        </p:nvSpPr>
        <p:spPr>
          <a:xfrm rot="0">
            <a:off x="10158117" y="6490633"/>
            <a:ext cx="2542093" cy="481827"/>
          </a:xfrm>
          <a:prstGeom prst="rect">
            <a:avLst/>
          </a:prstGeom>
        </p:spPr>
        <p:txBody>
          <a:bodyPr anchor="t" rtlCol="false" tIns="0" lIns="0" bIns="0" rIns="0">
            <a:spAutoFit/>
          </a:bodyPr>
          <a:lstStyle/>
          <a:p>
            <a:pPr algn="l" marL="0" indent="0" lvl="0">
              <a:lnSpc>
                <a:spcPts val="4134"/>
              </a:lnSpc>
            </a:pPr>
            <a:r>
              <a:rPr lang="en-US" b="true" sz="2583">
                <a:solidFill>
                  <a:srgbClr val="000000"/>
                </a:solidFill>
                <a:latin typeface="DM Sans Bold"/>
                <a:ea typeface="DM Sans Bold"/>
                <a:cs typeface="DM Sans Bold"/>
                <a:sym typeface="DM Sans Bold"/>
              </a:rPr>
              <a:t>GPR</a:t>
            </a:r>
          </a:p>
        </p:txBody>
      </p:sp>
      <p:sp>
        <p:nvSpPr>
          <p:cNvPr name="TextBox 26" id="26"/>
          <p:cNvSpPr txBox="true"/>
          <p:nvPr/>
        </p:nvSpPr>
        <p:spPr>
          <a:xfrm rot="0">
            <a:off x="1515717" y="7084882"/>
            <a:ext cx="3578205" cy="770228"/>
          </a:xfrm>
          <a:prstGeom prst="rect">
            <a:avLst/>
          </a:prstGeom>
        </p:spPr>
        <p:txBody>
          <a:bodyPr anchor="t" rtlCol="false" tIns="0" lIns="0" bIns="0" rIns="0">
            <a:spAutoFit/>
          </a:bodyPr>
          <a:lstStyle/>
          <a:p>
            <a:pPr algn="l">
              <a:lnSpc>
                <a:spcPts val="3100"/>
              </a:lnSpc>
            </a:pPr>
            <a:r>
              <a:rPr lang="en-US" sz="2583">
                <a:solidFill>
                  <a:srgbClr val="272727"/>
                </a:solidFill>
                <a:latin typeface="DM Sans"/>
                <a:ea typeface="DM Sans"/>
                <a:cs typeface="DM Sans"/>
                <a:sym typeface="DM Sans"/>
              </a:rPr>
              <a:t>-Tomografía eléctrica</a:t>
            </a:r>
          </a:p>
          <a:p>
            <a:pPr algn="l" marL="0" indent="0" lvl="0">
              <a:lnSpc>
                <a:spcPts val="3100"/>
              </a:lnSpc>
            </a:pPr>
            <a:r>
              <a:rPr lang="en-US" sz="2583">
                <a:solidFill>
                  <a:srgbClr val="272727"/>
                </a:solidFill>
                <a:latin typeface="DM Sans"/>
                <a:ea typeface="DM Sans"/>
                <a:cs typeface="DM Sans"/>
                <a:sym typeface="DM Sans"/>
              </a:rPr>
              <a:t>-Calicatas</a:t>
            </a:r>
          </a:p>
        </p:txBody>
      </p:sp>
      <p:sp>
        <p:nvSpPr>
          <p:cNvPr name="TextBox 27" id="27"/>
          <p:cNvSpPr txBox="true"/>
          <p:nvPr/>
        </p:nvSpPr>
        <p:spPr>
          <a:xfrm rot="0">
            <a:off x="6080425" y="7084882"/>
            <a:ext cx="3229966" cy="2310685"/>
          </a:xfrm>
          <a:prstGeom prst="rect">
            <a:avLst/>
          </a:prstGeom>
        </p:spPr>
        <p:txBody>
          <a:bodyPr anchor="t" rtlCol="false" tIns="0" lIns="0" bIns="0" rIns="0">
            <a:spAutoFit/>
          </a:bodyPr>
          <a:lstStyle/>
          <a:p>
            <a:pPr algn="l">
              <a:lnSpc>
                <a:spcPts val="3100"/>
              </a:lnSpc>
            </a:pPr>
            <a:r>
              <a:rPr lang="en-US" sz="2583">
                <a:solidFill>
                  <a:srgbClr val="272727"/>
                </a:solidFill>
                <a:latin typeface="DM Sans"/>
                <a:ea typeface="DM Sans"/>
                <a:cs typeface="DM Sans"/>
                <a:sym typeface="DM Sans"/>
              </a:rPr>
              <a:t>-MasW 2D </a:t>
            </a:r>
          </a:p>
          <a:p>
            <a:pPr algn="l">
              <a:lnSpc>
                <a:spcPts val="3100"/>
              </a:lnSpc>
            </a:pPr>
            <a:r>
              <a:rPr lang="en-US" sz="2583">
                <a:solidFill>
                  <a:srgbClr val="272727"/>
                </a:solidFill>
                <a:latin typeface="DM Sans"/>
                <a:ea typeface="DM Sans"/>
                <a:cs typeface="DM Sans"/>
                <a:sym typeface="DM Sans"/>
              </a:rPr>
              <a:t>-SPAC </a:t>
            </a:r>
          </a:p>
          <a:p>
            <a:pPr algn="l">
              <a:lnSpc>
                <a:spcPts val="3100"/>
              </a:lnSpc>
            </a:pPr>
            <a:r>
              <a:rPr lang="en-US" sz="2583">
                <a:solidFill>
                  <a:srgbClr val="272727"/>
                </a:solidFill>
                <a:latin typeface="DM Sans"/>
                <a:ea typeface="DM Sans"/>
                <a:cs typeface="DM Sans"/>
                <a:sym typeface="DM Sans"/>
              </a:rPr>
              <a:t>-REMI </a:t>
            </a:r>
          </a:p>
          <a:p>
            <a:pPr algn="l" marL="0" indent="0" lvl="0">
              <a:lnSpc>
                <a:spcPts val="3100"/>
              </a:lnSpc>
            </a:pPr>
            <a:r>
              <a:rPr lang="en-US" sz="2583">
                <a:solidFill>
                  <a:srgbClr val="272727"/>
                </a:solidFill>
                <a:latin typeface="DM Sans"/>
                <a:ea typeface="DM Sans"/>
                <a:cs typeface="DM Sans"/>
                <a:sym typeface="DM Sans"/>
              </a:rPr>
              <a:t>-Vibración ambiental</a:t>
            </a:r>
          </a:p>
          <a:p>
            <a:pPr algn="l" marL="0" indent="0" lvl="0">
              <a:lnSpc>
                <a:spcPts val="3100"/>
              </a:lnSpc>
            </a:pPr>
            <a:r>
              <a:rPr lang="en-US" sz="2583" u="none">
                <a:solidFill>
                  <a:srgbClr val="272727"/>
                </a:solidFill>
                <a:latin typeface="DM Sans"/>
                <a:ea typeface="DM Sans"/>
                <a:cs typeface="DM Sans"/>
                <a:sym typeface="DM Sans"/>
              </a:rPr>
              <a:t>-Estudios de peligro sísmico</a:t>
            </a:r>
          </a:p>
        </p:txBody>
      </p:sp>
      <p:sp>
        <p:nvSpPr>
          <p:cNvPr name="TextBox 28" id="28"/>
          <p:cNvSpPr txBox="true"/>
          <p:nvPr/>
        </p:nvSpPr>
        <p:spPr>
          <a:xfrm rot="0">
            <a:off x="10158117" y="7084882"/>
            <a:ext cx="2906424" cy="1155342"/>
          </a:xfrm>
          <a:prstGeom prst="rect">
            <a:avLst/>
          </a:prstGeom>
        </p:spPr>
        <p:txBody>
          <a:bodyPr anchor="t" rtlCol="false" tIns="0" lIns="0" bIns="0" rIns="0">
            <a:spAutoFit/>
          </a:bodyPr>
          <a:lstStyle/>
          <a:p>
            <a:pPr algn="l">
              <a:lnSpc>
                <a:spcPts val="3100"/>
              </a:lnSpc>
            </a:pPr>
            <a:r>
              <a:rPr lang="en-US" sz="2583">
                <a:solidFill>
                  <a:srgbClr val="272727"/>
                </a:solidFill>
                <a:latin typeface="DM Sans"/>
                <a:ea typeface="DM Sans"/>
                <a:cs typeface="DM Sans"/>
                <a:sym typeface="DM Sans"/>
              </a:rPr>
              <a:t>-GPR de alta resolución </a:t>
            </a:r>
          </a:p>
          <a:p>
            <a:pPr algn="l" marL="0" indent="0" lvl="0">
              <a:lnSpc>
                <a:spcPts val="3100"/>
              </a:lnSpc>
            </a:pPr>
          </a:p>
        </p:txBody>
      </p:sp>
      <p:sp>
        <p:nvSpPr>
          <p:cNvPr name="TextBox 29" id="29"/>
          <p:cNvSpPr txBox="true"/>
          <p:nvPr/>
        </p:nvSpPr>
        <p:spPr>
          <a:xfrm rot="0">
            <a:off x="13908494" y="6490633"/>
            <a:ext cx="2542093" cy="481827"/>
          </a:xfrm>
          <a:prstGeom prst="rect">
            <a:avLst/>
          </a:prstGeom>
        </p:spPr>
        <p:txBody>
          <a:bodyPr anchor="t" rtlCol="false" tIns="0" lIns="0" bIns="0" rIns="0">
            <a:spAutoFit/>
          </a:bodyPr>
          <a:lstStyle/>
          <a:p>
            <a:pPr algn="l" marL="0" indent="0" lvl="0">
              <a:lnSpc>
                <a:spcPts val="4134"/>
              </a:lnSpc>
            </a:pPr>
            <a:r>
              <a:rPr lang="en-US" b="true" sz="2583">
                <a:solidFill>
                  <a:srgbClr val="000000"/>
                </a:solidFill>
                <a:latin typeface="DM Sans Bold"/>
                <a:ea typeface="DM Sans Bold"/>
                <a:cs typeface="DM Sans Bold"/>
                <a:sym typeface="DM Sans Bold"/>
              </a:rPr>
              <a:t>Magnetometría</a:t>
            </a:r>
          </a:p>
        </p:txBody>
      </p:sp>
      <p:sp>
        <p:nvSpPr>
          <p:cNvPr name="TextBox 30" id="30"/>
          <p:cNvSpPr txBox="true"/>
          <p:nvPr/>
        </p:nvSpPr>
        <p:spPr>
          <a:xfrm rot="0">
            <a:off x="13908494" y="7084882"/>
            <a:ext cx="2542093" cy="770116"/>
          </a:xfrm>
          <a:prstGeom prst="rect">
            <a:avLst/>
          </a:prstGeom>
        </p:spPr>
        <p:txBody>
          <a:bodyPr anchor="t" rtlCol="false" tIns="0" lIns="0" bIns="0" rIns="0">
            <a:spAutoFit/>
          </a:bodyPr>
          <a:lstStyle/>
          <a:p>
            <a:pPr algn="l" marL="0" indent="0" lvl="0">
              <a:lnSpc>
                <a:spcPts val="3100"/>
              </a:lnSpc>
            </a:pPr>
            <a:r>
              <a:rPr lang="en-US" sz="2583">
                <a:solidFill>
                  <a:srgbClr val="272727"/>
                </a:solidFill>
                <a:latin typeface="DM Sans"/>
                <a:ea typeface="DM Sans"/>
                <a:cs typeface="DM Sans"/>
                <a:sym typeface="DM Sans"/>
              </a:rPr>
              <a:t>-Magnetometría de protones</a:t>
            </a:r>
          </a:p>
        </p:txBody>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281" y="1269880"/>
            <a:ext cx="12898735" cy="1590591"/>
          </a:xfrm>
          <a:prstGeom prst="rect">
            <a:avLst/>
          </a:prstGeom>
        </p:spPr>
        <p:txBody>
          <a:bodyPr anchor="t" rtlCol="false" tIns="0" lIns="0" bIns="0" rIns="0">
            <a:spAutoFit/>
          </a:bodyPr>
          <a:lstStyle/>
          <a:p>
            <a:pPr algn="l">
              <a:lnSpc>
                <a:spcPts val="6171"/>
              </a:lnSpc>
            </a:pPr>
            <a:r>
              <a:rPr lang="en-US" sz="6171" b="true">
                <a:solidFill>
                  <a:srgbClr val="272727"/>
                </a:solidFill>
                <a:latin typeface="DM Sans Bold"/>
                <a:ea typeface="DM Sans Bold"/>
                <a:cs typeface="DM Sans Bold"/>
                <a:sym typeface="DM Sans Bold"/>
              </a:rPr>
              <a:t>¿No sabes en que puede ayudarte la geofísica?</a:t>
            </a:r>
          </a:p>
        </p:txBody>
      </p:sp>
      <p:sp>
        <p:nvSpPr>
          <p:cNvPr name="AutoShape 4" id="4"/>
          <p:cNvSpPr/>
          <p:nvPr/>
        </p:nvSpPr>
        <p:spPr>
          <a:xfrm>
            <a:off x="9955954" y="2595786"/>
            <a:ext cx="7044796" cy="0"/>
          </a:xfrm>
          <a:prstGeom prst="line">
            <a:avLst/>
          </a:prstGeom>
          <a:ln cap="flat" w="47625">
            <a:solidFill>
              <a:srgbClr val="5AB787"/>
            </a:solidFill>
            <a:prstDash val="solid"/>
            <a:headEnd type="none" len="sm" w="sm"/>
            <a:tailEnd type="none" len="sm" w="sm"/>
          </a:ln>
        </p:spPr>
      </p:sp>
      <p:sp>
        <p:nvSpPr>
          <p:cNvPr name="Freeform 5" id="5"/>
          <p:cNvSpPr/>
          <p:nvPr/>
        </p:nvSpPr>
        <p:spPr>
          <a:xfrm flipH="false" flipV="false" rot="0">
            <a:off x="3806" y="4932975"/>
            <a:ext cx="3592949" cy="3417867"/>
          </a:xfrm>
          <a:custGeom>
            <a:avLst/>
            <a:gdLst/>
            <a:ahLst/>
            <a:cxnLst/>
            <a:rect r="r" b="b" t="t" l="l"/>
            <a:pathLst>
              <a:path h="3417867" w="3592949">
                <a:moveTo>
                  <a:pt x="0" y="0"/>
                </a:moveTo>
                <a:lnTo>
                  <a:pt x="3592949" y="0"/>
                </a:lnTo>
                <a:lnTo>
                  <a:pt x="3592949" y="3417867"/>
                </a:lnTo>
                <a:lnTo>
                  <a:pt x="0" y="3417867"/>
                </a:lnTo>
                <a:lnTo>
                  <a:pt x="0" y="0"/>
                </a:lnTo>
                <a:close/>
              </a:path>
            </a:pathLst>
          </a:custGeom>
          <a:blipFill>
            <a:blip r:embed="rId4"/>
            <a:stretch>
              <a:fillRect l="-10595" t="-12264" r="0" b="0"/>
            </a:stretch>
          </a:blipFill>
        </p:spPr>
      </p:sp>
      <p:sp>
        <p:nvSpPr>
          <p:cNvPr name="Freeform 6" id="6"/>
          <p:cNvSpPr/>
          <p:nvPr/>
        </p:nvSpPr>
        <p:spPr>
          <a:xfrm flipH="false" flipV="false" rot="0">
            <a:off x="15618250" y="4932975"/>
            <a:ext cx="2669750" cy="3417867"/>
          </a:xfrm>
          <a:custGeom>
            <a:avLst/>
            <a:gdLst/>
            <a:ahLst/>
            <a:cxnLst/>
            <a:rect r="r" b="b" t="t" l="l"/>
            <a:pathLst>
              <a:path h="3417867" w="2669750">
                <a:moveTo>
                  <a:pt x="0" y="0"/>
                </a:moveTo>
                <a:lnTo>
                  <a:pt x="2669750" y="0"/>
                </a:lnTo>
                <a:lnTo>
                  <a:pt x="2669750" y="3417867"/>
                </a:lnTo>
                <a:lnTo>
                  <a:pt x="0" y="3417867"/>
                </a:lnTo>
                <a:lnTo>
                  <a:pt x="0" y="0"/>
                </a:lnTo>
                <a:close/>
              </a:path>
            </a:pathLst>
          </a:custGeom>
          <a:blipFill>
            <a:blip r:embed="rId5"/>
            <a:stretch>
              <a:fillRect l="-82634" t="0" r="-9398" b="0"/>
            </a:stretch>
          </a:blipFill>
        </p:spPr>
      </p:sp>
      <p:sp>
        <p:nvSpPr>
          <p:cNvPr name="Freeform 7" id="7"/>
          <p:cNvSpPr/>
          <p:nvPr/>
        </p:nvSpPr>
        <p:spPr>
          <a:xfrm flipH="false" flipV="false" rot="0">
            <a:off x="3867820" y="4932975"/>
            <a:ext cx="4189707" cy="3417867"/>
          </a:xfrm>
          <a:custGeom>
            <a:avLst/>
            <a:gdLst/>
            <a:ahLst/>
            <a:cxnLst/>
            <a:rect r="r" b="b" t="t" l="l"/>
            <a:pathLst>
              <a:path h="3417867" w="4189707">
                <a:moveTo>
                  <a:pt x="0" y="0"/>
                </a:moveTo>
                <a:lnTo>
                  <a:pt x="4189707" y="0"/>
                </a:lnTo>
                <a:lnTo>
                  <a:pt x="4189707" y="3417867"/>
                </a:lnTo>
                <a:lnTo>
                  <a:pt x="0" y="3417867"/>
                </a:lnTo>
                <a:lnTo>
                  <a:pt x="0" y="0"/>
                </a:lnTo>
                <a:close/>
              </a:path>
            </a:pathLst>
          </a:custGeom>
          <a:blipFill>
            <a:blip r:embed="rId6"/>
            <a:stretch>
              <a:fillRect l="-11164" t="0" r="-11164" b="0"/>
            </a:stretch>
          </a:blipFill>
        </p:spPr>
      </p:sp>
      <p:sp>
        <p:nvSpPr>
          <p:cNvPr name="Freeform 8" id="8"/>
          <p:cNvSpPr/>
          <p:nvPr/>
        </p:nvSpPr>
        <p:spPr>
          <a:xfrm flipH="false" flipV="false" rot="0">
            <a:off x="8328592" y="4932975"/>
            <a:ext cx="2505585" cy="3417867"/>
          </a:xfrm>
          <a:custGeom>
            <a:avLst/>
            <a:gdLst/>
            <a:ahLst/>
            <a:cxnLst/>
            <a:rect r="r" b="b" t="t" l="l"/>
            <a:pathLst>
              <a:path h="3417867" w="2505585">
                <a:moveTo>
                  <a:pt x="0" y="0"/>
                </a:moveTo>
                <a:lnTo>
                  <a:pt x="2505585" y="0"/>
                </a:lnTo>
                <a:lnTo>
                  <a:pt x="2505585" y="3417867"/>
                </a:lnTo>
                <a:lnTo>
                  <a:pt x="0" y="3417867"/>
                </a:lnTo>
                <a:lnTo>
                  <a:pt x="0" y="0"/>
                </a:lnTo>
                <a:close/>
              </a:path>
            </a:pathLst>
          </a:custGeom>
          <a:blipFill>
            <a:blip r:embed="rId7"/>
            <a:stretch>
              <a:fillRect l="-6324" t="0" r="-9965" b="0"/>
            </a:stretch>
          </a:blipFill>
        </p:spPr>
      </p:sp>
      <p:sp>
        <p:nvSpPr>
          <p:cNvPr name="Freeform 9" id="9"/>
          <p:cNvSpPr/>
          <p:nvPr/>
        </p:nvSpPr>
        <p:spPr>
          <a:xfrm flipH="false" flipV="false" rot="0">
            <a:off x="11105242" y="4932975"/>
            <a:ext cx="4241943" cy="3417867"/>
          </a:xfrm>
          <a:custGeom>
            <a:avLst/>
            <a:gdLst/>
            <a:ahLst/>
            <a:cxnLst/>
            <a:rect r="r" b="b" t="t" l="l"/>
            <a:pathLst>
              <a:path h="3417867" w="4241943">
                <a:moveTo>
                  <a:pt x="0" y="0"/>
                </a:moveTo>
                <a:lnTo>
                  <a:pt x="4241943" y="0"/>
                </a:lnTo>
                <a:lnTo>
                  <a:pt x="4241943" y="3417867"/>
                </a:lnTo>
                <a:lnTo>
                  <a:pt x="0" y="3417867"/>
                </a:lnTo>
                <a:lnTo>
                  <a:pt x="0" y="0"/>
                </a:lnTo>
                <a:close/>
              </a:path>
            </a:pathLst>
          </a:custGeom>
          <a:blipFill>
            <a:blip r:embed="rId8"/>
            <a:stretch>
              <a:fillRect l="0" t="0" r="-20821" b="0"/>
            </a:stretch>
          </a:blipFill>
        </p:spPr>
      </p:sp>
      <p:grpSp>
        <p:nvGrpSpPr>
          <p:cNvPr name="Group 10" id="10"/>
          <p:cNvGrpSpPr/>
          <p:nvPr/>
        </p:nvGrpSpPr>
        <p:grpSpPr>
          <a:xfrm rot="0">
            <a:off x="3806" y="4932975"/>
            <a:ext cx="3597314" cy="3417867"/>
            <a:chOff x="0" y="0"/>
            <a:chExt cx="557318" cy="529517"/>
          </a:xfrm>
        </p:grpSpPr>
        <p:sp>
          <p:nvSpPr>
            <p:cNvPr name="Freeform 11" id="11"/>
            <p:cNvSpPr/>
            <p:nvPr/>
          </p:nvSpPr>
          <p:spPr>
            <a:xfrm flipH="false" flipV="false" rot="0">
              <a:off x="0" y="0"/>
              <a:ext cx="557318" cy="529517"/>
            </a:xfrm>
            <a:custGeom>
              <a:avLst/>
              <a:gdLst/>
              <a:ahLst/>
              <a:cxnLst/>
              <a:rect r="r" b="b" t="t" l="l"/>
              <a:pathLst>
                <a:path h="529517" w="557318">
                  <a:moveTo>
                    <a:pt x="0" y="0"/>
                  </a:moveTo>
                  <a:lnTo>
                    <a:pt x="557318" y="0"/>
                  </a:lnTo>
                  <a:lnTo>
                    <a:pt x="557318" y="529517"/>
                  </a:lnTo>
                  <a:lnTo>
                    <a:pt x="0" y="529517"/>
                  </a:lnTo>
                  <a:close/>
                </a:path>
              </a:pathLst>
            </a:custGeom>
            <a:blipFill>
              <a:blip r:embed="rId9"/>
              <a:stretch>
                <a:fillRect l="-20904" t="0" r="-20904" b="0"/>
              </a:stretch>
            </a:blipFill>
          </p:spPr>
        </p:sp>
      </p:grpSp>
      <p:grpSp>
        <p:nvGrpSpPr>
          <p:cNvPr name="Group 12" id="12"/>
          <p:cNvGrpSpPr/>
          <p:nvPr/>
        </p:nvGrpSpPr>
        <p:grpSpPr>
          <a:xfrm rot="0">
            <a:off x="3867820" y="4932975"/>
            <a:ext cx="4189707" cy="3417867"/>
            <a:chOff x="0" y="0"/>
            <a:chExt cx="649095" cy="529517"/>
          </a:xfrm>
        </p:grpSpPr>
        <p:sp>
          <p:nvSpPr>
            <p:cNvPr name="Freeform 13" id="13"/>
            <p:cNvSpPr/>
            <p:nvPr/>
          </p:nvSpPr>
          <p:spPr>
            <a:xfrm flipH="false" flipV="false" rot="0">
              <a:off x="0" y="0"/>
              <a:ext cx="649095" cy="529517"/>
            </a:xfrm>
            <a:custGeom>
              <a:avLst/>
              <a:gdLst/>
              <a:ahLst/>
              <a:cxnLst/>
              <a:rect r="r" b="b" t="t" l="l"/>
              <a:pathLst>
                <a:path h="529517" w="649095">
                  <a:moveTo>
                    <a:pt x="0" y="0"/>
                  </a:moveTo>
                  <a:lnTo>
                    <a:pt x="649095" y="0"/>
                  </a:lnTo>
                  <a:lnTo>
                    <a:pt x="649095" y="529517"/>
                  </a:lnTo>
                  <a:lnTo>
                    <a:pt x="0" y="529517"/>
                  </a:lnTo>
                  <a:close/>
                </a:path>
              </a:pathLst>
            </a:custGeom>
            <a:blipFill>
              <a:blip r:embed="rId10"/>
              <a:stretch>
                <a:fillRect l="-11221" t="0" r="-11221" b="0"/>
              </a:stretch>
            </a:blipFill>
          </p:spPr>
        </p:sp>
      </p:grpSp>
      <p:grpSp>
        <p:nvGrpSpPr>
          <p:cNvPr name="Group 14" id="14"/>
          <p:cNvGrpSpPr/>
          <p:nvPr/>
        </p:nvGrpSpPr>
        <p:grpSpPr>
          <a:xfrm rot="0">
            <a:off x="8328592" y="4932975"/>
            <a:ext cx="2505585" cy="3417867"/>
            <a:chOff x="0" y="0"/>
            <a:chExt cx="388181" cy="529517"/>
          </a:xfrm>
        </p:grpSpPr>
        <p:sp>
          <p:nvSpPr>
            <p:cNvPr name="Freeform 15" id="15"/>
            <p:cNvSpPr/>
            <p:nvPr/>
          </p:nvSpPr>
          <p:spPr>
            <a:xfrm flipH="false" flipV="false" rot="0">
              <a:off x="0" y="0"/>
              <a:ext cx="388181" cy="529517"/>
            </a:xfrm>
            <a:custGeom>
              <a:avLst/>
              <a:gdLst/>
              <a:ahLst/>
              <a:cxnLst/>
              <a:rect r="r" b="b" t="t" l="l"/>
              <a:pathLst>
                <a:path h="529517" w="388181">
                  <a:moveTo>
                    <a:pt x="0" y="0"/>
                  </a:moveTo>
                  <a:lnTo>
                    <a:pt x="388181" y="0"/>
                  </a:lnTo>
                  <a:lnTo>
                    <a:pt x="388181" y="529517"/>
                  </a:lnTo>
                  <a:lnTo>
                    <a:pt x="0" y="529517"/>
                  </a:lnTo>
                  <a:close/>
                </a:path>
              </a:pathLst>
            </a:custGeom>
            <a:blipFill>
              <a:blip r:embed="rId11"/>
              <a:stretch>
                <a:fillRect l="0" t="-1354" r="0" b="-1354"/>
              </a:stretch>
            </a:blipFill>
          </p:spPr>
        </p:sp>
      </p:grpSp>
      <p:grpSp>
        <p:nvGrpSpPr>
          <p:cNvPr name="Group 16" id="16"/>
          <p:cNvGrpSpPr/>
          <p:nvPr/>
        </p:nvGrpSpPr>
        <p:grpSpPr>
          <a:xfrm rot="0">
            <a:off x="11105242" y="4928090"/>
            <a:ext cx="4241943" cy="3417867"/>
            <a:chOff x="0" y="0"/>
            <a:chExt cx="657188" cy="529517"/>
          </a:xfrm>
        </p:grpSpPr>
        <p:sp>
          <p:nvSpPr>
            <p:cNvPr name="Freeform 17" id="17"/>
            <p:cNvSpPr/>
            <p:nvPr/>
          </p:nvSpPr>
          <p:spPr>
            <a:xfrm flipH="false" flipV="false" rot="0">
              <a:off x="0" y="0"/>
              <a:ext cx="657188" cy="529517"/>
            </a:xfrm>
            <a:custGeom>
              <a:avLst/>
              <a:gdLst/>
              <a:ahLst/>
              <a:cxnLst/>
              <a:rect r="r" b="b" t="t" l="l"/>
              <a:pathLst>
                <a:path h="529517" w="657188">
                  <a:moveTo>
                    <a:pt x="0" y="0"/>
                  </a:moveTo>
                  <a:lnTo>
                    <a:pt x="657188" y="0"/>
                  </a:lnTo>
                  <a:lnTo>
                    <a:pt x="657188" y="529517"/>
                  </a:lnTo>
                  <a:lnTo>
                    <a:pt x="0" y="529517"/>
                  </a:lnTo>
                  <a:close/>
                </a:path>
              </a:pathLst>
            </a:custGeom>
            <a:blipFill>
              <a:blip r:embed="rId12"/>
              <a:stretch>
                <a:fillRect l="-10809" t="0" r="-10809" b="0"/>
              </a:stretch>
            </a:blipFill>
          </p:spPr>
        </p:sp>
      </p:grpSp>
      <p:grpSp>
        <p:nvGrpSpPr>
          <p:cNvPr name="Group 18" id="18"/>
          <p:cNvGrpSpPr/>
          <p:nvPr/>
        </p:nvGrpSpPr>
        <p:grpSpPr>
          <a:xfrm rot="0">
            <a:off x="15618250" y="4909040"/>
            <a:ext cx="3597314" cy="3417867"/>
            <a:chOff x="0" y="0"/>
            <a:chExt cx="557318" cy="529517"/>
          </a:xfrm>
        </p:grpSpPr>
        <p:sp>
          <p:nvSpPr>
            <p:cNvPr name="Freeform 19" id="19"/>
            <p:cNvSpPr/>
            <p:nvPr/>
          </p:nvSpPr>
          <p:spPr>
            <a:xfrm flipH="false" flipV="false" rot="0">
              <a:off x="0" y="0"/>
              <a:ext cx="557318" cy="529517"/>
            </a:xfrm>
            <a:custGeom>
              <a:avLst/>
              <a:gdLst/>
              <a:ahLst/>
              <a:cxnLst/>
              <a:rect r="r" b="b" t="t" l="l"/>
              <a:pathLst>
                <a:path h="529517" w="557318">
                  <a:moveTo>
                    <a:pt x="0" y="0"/>
                  </a:moveTo>
                  <a:lnTo>
                    <a:pt x="557318" y="0"/>
                  </a:lnTo>
                  <a:lnTo>
                    <a:pt x="557318" y="529517"/>
                  </a:lnTo>
                  <a:lnTo>
                    <a:pt x="0" y="529517"/>
                  </a:lnTo>
                  <a:close/>
                </a:path>
              </a:pathLst>
            </a:custGeom>
            <a:blipFill>
              <a:blip r:embed="rId13"/>
              <a:stretch>
                <a:fillRect l="-4682" t="0" r="-4682" b="0"/>
              </a:stretch>
            </a:blipFill>
          </p:spPr>
        </p:sp>
      </p:grpSp>
      <p:sp>
        <p:nvSpPr>
          <p:cNvPr name="TextBox 20" id="20"/>
          <p:cNvSpPr txBox="true"/>
          <p:nvPr/>
        </p:nvSpPr>
        <p:spPr>
          <a:xfrm rot="0">
            <a:off x="1732289" y="3458533"/>
            <a:ext cx="15268461" cy="1236345"/>
          </a:xfrm>
          <a:prstGeom prst="rect">
            <a:avLst/>
          </a:prstGeom>
        </p:spPr>
        <p:txBody>
          <a:bodyPr anchor="t" rtlCol="false" tIns="0" lIns="0" bIns="0" rIns="0">
            <a:spAutoFit/>
          </a:bodyPr>
          <a:lstStyle/>
          <a:p>
            <a:pPr algn="l" marL="0" indent="0" lvl="0">
              <a:lnSpc>
                <a:spcPts val="3360"/>
              </a:lnSpc>
            </a:pPr>
            <a:r>
              <a:rPr lang="en-US" sz="2100">
                <a:solidFill>
                  <a:srgbClr val="272727"/>
                </a:solidFill>
                <a:latin typeface="DM Sans"/>
                <a:ea typeface="DM Sans"/>
                <a:cs typeface="DM Sans"/>
                <a:sym typeface="DM Sans"/>
              </a:rPr>
              <a:t>La geofísica es una rama de la geología que se encarga de explorar el subsuelo con metodología no invasiva. Con la geofísica puedes buscar agua, cavernas, fallas, fugas, conocer la rigidez del terreno, conocer el potencial sísmico, minería, modelado del basamento, medir hundimientos y otras aplicaciones.</a:t>
            </a:r>
          </a:p>
        </p:txBody>
      </p:sp>
      <p:sp>
        <p:nvSpPr>
          <p:cNvPr name="TextBox 21" id="21"/>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12</a:t>
            </a:r>
          </a:p>
        </p:txBody>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572613"/>
            <a:ext cx="16230600" cy="2199862"/>
            <a:chOff x="0" y="0"/>
            <a:chExt cx="6671512" cy="904243"/>
          </a:xfrm>
        </p:grpSpPr>
        <p:sp>
          <p:nvSpPr>
            <p:cNvPr name="Freeform 4" id="4"/>
            <p:cNvSpPr/>
            <p:nvPr/>
          </p:nvSpPr>
          <p:spPr>
            <a:xfrm flipH="false" flipV="false" rot="0">
              <a:off x="0" y="0"/>
              <a:ext cx="6671512" cy="904243"/>
            </a:xfrm>
            <a:custGeom>
              <a:avLst/>
              <a:gdLst/>
              <a:ahLst/>
              <a:cxnLst/>
              <a:rect r="r" b="b" t="t" l="l"/>
              <a:pathLst>
                <a:path h="904243" w="6671512">
                  <a:moveTo>
                    <a:pt x="0" y="0"/>
                  </a:moveTo>
                  <a:lnTo>
                    <a:pt x="6671512" y="0"/>
                  </a:lnTo>
                  <a:lnTo>
                    <a:pt x="6671512" y="904243"/>
                  </a:lnTo>
                  <a:lnTo>
                    <a:pt x="0" y="904243"/>
                  </a:lnTo>
                  <a:close/>
                </a:path>
              </a:pathLst>
            </a:custGeom>
            <a:solidFill>
              <a:srgbClr val="5AB787"/>
            </a:solidFill>
          </p:spPr>
        </p:sp>
      </p:grpSp>
      <p:grpSp>
        <p:nvGrpSpPr>
          <p:cNvPr name="Group 5" id="5"/>
          <p:cNvGrpSpPr>
            <a:grpSpLocks noChangeAspect="true"/>
          </p:cNvGrpSpPr>
          <p:nvPr/>
        </p:nvGrpSpPr>
        <p:grpSpPr>
          <a:xfrm rot="0">
            <a:off x="15573974" y="6061216"/>
            <a:ext cx="1685326" cy="1685319"/>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5046" t="0" r="-25046" b="0"/>
              </a:stretch>
            </a:blipFill>
          </p:spPr>
        </p:sp>
      </p:grpSp>
      <p:grpSp>
        <p:nvGrpSpPr>
          <p:cNvPr name="Group 7" id="7"/>
          <p:cNvGrpSpPr>
            <a:grpSpLocks noChangeAspect="true"/>
          </p:cNvGrpSpPr>
          <p:nvPr/>
        </p:nvGrpSpPr>
        <p:grpSpPr>
          <a:xfrm rot="0">
            <a:off x="13052953" y="6061216"/>
            <a:ext cx="1685326" cy="1685319"/>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25046" t="0" r="-25046" b="0"/>
              </a:stretch>
            </a:blipFill>
          </p:spPr>
        </p:sp>
      </p:grpSp>
      <p:grpSp>
        <p:nvGrpSpPr>
          <p:cNvPr name="Group 9" id="9"/>
          <p:cNvGrpSpPr>
            <a:grpSpLocks noChangeAspect="true"/>
          </p:cNvGrpSpPr>
          <p:nvPr/>
        </p:nvGrpSpPr>
        <p:grpSpPr>
          <a:xfrm rot="0">
            <a:off x="10531106" y="6061216"/>
            <a:ext cx="1685326" cy="1685319"/>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6775" t="0" r="-26775" b="0"/>
              </a:stretch>
            </a:blipFill>
          </p:spPr>
        </p:sp>
      </p:grpSp>
      <p:grpSp>
        <p:nvGrpSpPr>
          <p:cNvPr name="Group 11" id="11"/>
          <p:cNvGrpSpPr/>
          <p:nvPr/>
        </p:nvGrpSpPr>
        <p:grpSpPr>
          <a:xfrm rot="0">
            <a:off x="7465508" y="10052472"/>
            <a:ext cx="3732754" cy="263103"/>
            <a:chOff x="0" y="0"/>
            <a:chExt cx="2162162" cy="152400"/>
          </a:xfrm>
        </p:grpSpPr>
        <p:sp>
          <p:nvSpPr>
            <p:cNvPr name="Freeform 12" id="12"/>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3" id="13"/>
          <p:cNvGrpSpPr/>
          <p:nvPr/>
        </p:nvGrpSpPr>
        <p:grpSpPr>
          <a:xfrm rot="0">
            <a:off x="3732754" y="10052472"/>
            <a:ext cx="3732754" cy="263103"/>
            <a:chOff x="0" y="0"/>
            <a:chExt cx="2162162" cy="152400"/>
          </a:xfrm>
        </p:grpSpPr>
        <p:sp>
          <p:nvSpPr>
            <p:cNvPr name="Freeform 14" id="14"/>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5" id="15"/>
          <p:cNvGrpSpPr/>
          <p:nvPr/>
        </p:nvGrpSpPr>
        <p:grpSpPr>
          <a:xfrm rot="0">
            <a:off x="0" y="10052472"/>
            <a:ext cx="3732754" cy="263103"/>
            <a:chOff x="0" y="0"/>
            <a:chExt cx="2162162" cy="152400"/>
          </a:xfrm>
        </p:grpSpPr>
        <p:sp>
          <p:nvSpPr>
            <p:cNvPr name="Freeform 16" id="16"/>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TextBox 17" id="17"/>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13</a:t>
            </a:r>
          </a:p>
        </p:txBody>
      </p:sp>
      <p:sp>
        <p:nvSpPr>
          <p:cNvPr name="TextBox 18" id="18"/>
          <p:cNvSpPr txBox="true"/>
          <p:nvPr/>
        </p:nvSpPr>
        <p:spPr>
          <a:xfrm rot="0">
            <a:off x="1890205" y="4093403"/>
            <a:ext cx="14507590" cy="1053506"/>
          </a:xfrm>
          <a:prstGeom prst="rect">
            <a:avLst/>
          </a:prstGeom>
        </p:spPr>
        <p:txBody>
          <a:bodyPr anchor="t" rtlCol="false" tIns="0" lIns="0" bIns="0" rIns="0">
            <a:spAutoFit/>
          </a:bodyPr>
          <a:lstStyle/>
          <a:p>
            <a:pPr algn="l" marL="0" indent="0" lvl="0">
              <a:lnSpc>
                <a:spcPts val="4319"/>
              </a:lnSpc>
            </a:pPr>
            <a:r>
              <a:rPr lang="en-US" sz="2699">
                <a:solidFill>
                  <a:srgbClr val="FFFFFF"/>
                </a:solidFill>
                <a:latin typeface="DM Sans"/>
                <a:ea typeface="DM Sans"/>
                <a:cs typeface="DM Sans"/>
                <a:sym typeface="DM Sans"/>
              </a:rPr>
              <a:t>Rama de nuestros servicios que se encarga del estudio e interacción de los recursos hidrícos superficiales y subterraneos con el entorno geológico o urbano</a:t>
            </a:r>
          </a:p>
        </p:txBody>
      </p:sp>
      <p:sp>
        <p:nvSpPr>
          <p:cNvPr name="TextBox 19" id="19"/>
          <p:cNvSpPr txBox="true"/>
          <p:nvPr/>
        </p:nvSpPr>
        <p:spPr>
          <a:xfrm rot="0">
            <a:off x="1028700" y="2191855"/>
            <a:ext cx="10880890"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Hidrología e hidrogeología</a:t>
            </a:r>
          </a:p>
        </p:txBody>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416925" y="3798855"/>
            <a:ext cx="3373360" cy="3373360"/>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5" id="5"/>
          <p:cNvGrpSpPr/>
          <p:nvPr/>
        </p:nvGrpSpPr>
        <p:grpSpPr>
          <a:xfrm rot="0">
            <a:off x="10760595" y="3798855"/>
            <a:ext cx="3373360" cy="3373360"/>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TextBox 7" id="7"/>
          <p:cNvSpPr txBox="true"/>
          <p:nvPr/>
        </p:nvSpPr>
        <p:spPr>
          <a:xfrm rot="0">
            <a:off x="3775919" y="2113627"/>
            <a:ext cx="9674865"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Hidro estudios</a:t>
            </a:r>
          </a:p>
        </p:txBody>
      </p:sp>
      <p:sp>
        <p:nvSpPr>
          <p:cNvPr name="AutoShape 8" id="8"/>
          <p:cNvSpPr/>
          <p:nvPr/>
        </p:nvSpPr>
        <p:spPr>
          <a:xfrm>
            <a:off x="9079688" y="2761304"/>
            <a:ext cx="7044796" cy="0"/>
          </a:xfrm>
          <a:prstGeom prst="line">
            <a:avLst/>
          </a:prstGeom>
          <a:ln cap="flat" w="47625">
            <a:solidFill>
              <a:srgbClr val="5AB787"/>
            </a:solidFill>
            <a:prstDash val="solid"/>
            <a:headEnd type="none" len="sm" w="sm"/>
            <a:tailEnd type="none" len="sm" w="sm"/>
          </a:ln>
        </p:spPr>
      </p:sp>
      <p:grpSp>
        <p:nvGrpSpPr>
          <p:cNvPr name="Group 9" id="9"/>
          <p:cNvGrpSpPr/>
          <p:nvPr/>
        </p:nvGrpSpPr>
        <p:grpSpPr>
          <a:xfrm rot="0">
            <a:off x="3571393" y="1970752"/>
            <a:ext cx="574238" cy="574238"/>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sp>
        <p:nvSpPr>
          <p:cNvPr name="Freeform 11" id="11"/>
          <p:cNvSpPr/>
          <p:nvPr/>
        </p:nvSpPr>
        <p:spPr>
          <a:xfrm flipH="false" flipV="false" rot="0">
            <a:off x="9353934" y="4437748"/>
            <a:ext cx="5468935" cy="2734467"/>
          </a:xfrm>
          <a:custGeom>
            <a:avLst/>
            <a:gdLst/>
            <a:ahLst/>
            <a:cxnLst/>
            <a:rect r="r" b="b" t="t" l="l"/>
            <a:pathLst>
              <a:path h="2734467" w="5468935">
                <a:moveTo>
                  <a:pt x="0" y="0"/>
                </a:moveTo>
                <a:lnTo>
                  <a:pt x="5468935" y="0"/>
                </a:lnTo>
                <a:lnTo>
                  <a:pt x="5468935" y="2734467"/>
                </a:lnTo>
                <a:lnTo>
                  <a:pt x="0" y="2734467"/>
                </a:lnTo>
                <a:lnTo>
                  <a:pt x="0" y="0"/>
                </a:lnTo>
                <a:close/>
              </a:path>
            </a:pathLst>
          </a:custGeom>
          <a:blipFill>
            <a:blip r:embed="rId4"/>
            <a:stretch>
              <a:fillRect l="0" t="0" r="0" b="0"/>
            </a:stretch>
          </a:blipFill>
        </p:spPr>
      </p:sp>
      <p:sp>
        <p:nvSpPr>
          <p:cNvPr name="Freeform 12" id="12"/>
          <p:cNvSpPr/>
          <p:nvPr/>
        </p:nvSpPr>
        <p:spPr>
          <a:xfrm flipH="false" flipV="false" rot="0">
            <a:off x="3416925" y="3617077"/>
            <a:ext cx="3915350" cy="3555138"/>
          </a:xfrm>
          <a:custGeom>
            <a:avLst/>
            <a:gdLst/>
            <a:ahLst/>
            <a:cxnLst/>
            <a:rect r="r" b="b" t="t" l="l"/>
            <a:pathLst>
              <a:path h="3555138" w="3915350">
                <a:moveTo>
                  <a:pt x="0" y="0"/>
                </a:moveTo>
                <a:lnTo>
                  <a:pt x="3915351" y="0"/>
                </a:lnTo>
                <a:lnTo>
                  <a:pt x="3915351" y="3555138"/>
                </a:lnTo>
                <a:lnTo>
                  <a:pt x="0" y="3555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5245564" y="9569261"/>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14</a:t>
            </a:r>
          </a:p>
        </p:txBody>
      </p:sp>
      <p:sp>
        <p:nvSpPr>
          <p:cNvPr name="TextBox 14" id="14"/>
          <p:cNvSpPr txBox="true"/>
          <p:nvPr/>
        </p:nvSpPr>
        <p:spPr>
          <a:xfrm rot="0">
            <a:off x="2861490" y="7450358"/>
            <a:ext cx="4971273" cy="636813"/>
          </a:xfrm>
          <a:prstGeom prst="rect">
            <a:avLst/>
          </a:prstGeom>
        </p:spPr>
        <p:txBody>
          <a:bodyPr anchor="t" rtlCol="false" tIns="0" lIns="0" bIns="0" rIns="0">
            <a:spAutoFit/>
          </a:bodyPr>
          <a:lstStyle/>
          <a:p>
            <a:pPr algn="l" marL="0" indent="0" lvl="0">
              <a:lnSpc>
                <a:spcPts val="5486"/>
              </a:lnSpc>
            </a:pPr>
            <a:r>
              <a:rPr lang="en-US" b="true" sz="3428">
                <a:solidFill>
                  <a:srgbClr val="000000"/>
                </a:solidFill>
                <a:latin typeface="DM Sans Bold"/>
                <a:ea typeface="DM Sans Bold"/>
                <a:cs typeface="DM Sans Bold"/>
                <a:sym typeface="DM Sans Bold"/>
              </a:rPr>
              <a:t>Estudios hidrológicos</a:t>
            </a:r>
          </a:p>
        </p:txBody>
      </p:sp>
      <p:sp>
        <p:nvSpPr>
          <p:cNvPr name="TextBox 15" id="15"/>
          <p:cNvSpPr txBox="true"/>
          <p:nvPr/>
        </p:nvSpPr>
        <p:spPr>
          <a:xfrm rot="0">
            <a:off x="9791499" y="7450358"/>
            <a:ext cx="5679734" cy="636813"/>
          </a:xfrm>
          <a:prstGeom prst="rect">
            <a:avLst/>
          </a:prstGeom>
        </p:spPr>
        <p:txBody>
          <a:bodyPr anchor="t" rtlCol="false" tIns="0" lIns="0" bIns="0" rIns="0">
            <a:spAutoFit/>
          </a:bodyPr>
          <a:lstStyle/>
          <a:p>
            <a:pPr algn="l" marL="0" indent="0" lvl="0">
              <a:lnSpc>
                <a:spcPts val="5486"/>
              </a:lnSpc>
            </a:pPr>
            <a:r>
              <a:rPr lang="en-US" b="true" sz="3428">
                <a:solidFill>
                  <a:srgbClr val="000000"/>
                </a:solidFill>
                <a:latin typeface="DM Sans Bold"/>
                <a:ea typeface="DM Sans Bold"/>
                <a:cs typeface="DM Sans Bold"/>
                <a:sym typeface="DM Sans Bold"/>
              </a:rPr>
              <a:t>Estudios hidrogeológicos</a:t>
            </a:r>
          </a:p>
        </p:txBody>
      </p:sp>
      <p:sp>
        <p:nvSpPr>
          <p:cNvPr name="TextBox 16" id="16"/>
          <p:cNvSpPr txBox="true"/>
          <p:nvPr/>
        </p:nvSpPr>
        <p:spPr>
          <a:xfrm rot="0">
            <a:off x="2067668" y="8087171"/>
            <a:ext cx="6466219" cy="1809750"/>
          </a:xfrm>
          <a:prstGeom prst="rect">
            <a:avLst/>
          </a:prstGeom>
        </p:spPr>
        <p:txBody>
          <a:bodyPr anchor="t" rtlCol="false" tIns="0" lIns="0" bIns="0" rIns="0">
            <a:spAutoFit/>
          </a:bodyPr>
          <a:lstStyle/>
          <a:p>
            <a:pPr algn="ctr" marL="0" indent="0" lvl="0">
              <a:lnSpc>
                <a:spcPts val="2863"/>
              </a:lnSpc>
            </a:pPr>
            <a:r>
              <a:rPr lang="en-US" sz="2386">
                <a:solidFill>
                  <a:srgbClr val="272727"/>
                </a:solidFill>
                <a:latin typeface="DM Sans"/>
                <a:ea typeface="DM Sans"/>
                <a:cs typeface="DM Sans"/>
                <a:sym typeface="DM Sans"/>
              </a:rPr>
              <a:t>Un estudio hidrológico es un análisis técnico que examina el comportamiento del agua en un área específica, con el objetivo de entender como se distribuye, fluye y almacena en el ciclo hidrológico. </a:t>
            </a:r>
          </a:p>
        </p:txBody>
      </p:sp>
      <p:sp>
        <p:nvSpPr>
          <p:cNvPr name="TextBox 17" id="17"/>
          <p:cNvSpPr txBox="true"/>
          <p:nvPr/>
        </p:nvSpPr>
        <p:spPr>
          <a:xfrm rot="0">
            <a:off x="9437296" y="8216711"/>
            <a:ext cx="6388141" cy="1400175"/>
          </a:xfrm>
          <a:prstGeom prst="rect">
            <a:avLst/>
          </a:prstGeom>
        </p:spPr>
        <p:txBody>
          <a:bodyPr anchor="t" rtlCol="false" tIns="0" lIns="0" bIns="0" rIns="0">
            <a:spAutoFit/>
          </a:bodyPr>
          <a:lstStyle/>
          <a:p>
            <a:pPr algn="ctr" marL="0" indent="0" lvl="0">
              <a:lnSpc>
                <a:spcPts val="2794"/>
              </a:lnSpc>
            </a:pPr>
            <a:r>
              <a:rPr lang="en-US" sz="2328">
                <a:solidFill>
                  <a:srgbClr val="272727"/>
                </a:solidFill>
                <a:latin typeface="DM Sans"/>
                <a:ea typeface="DM Sans"/>
                <a:cs typeface="DM Sans"/>
                <a:sym typeface="DM Sans"/>
              </a:rPr>
              <a:t>Un estudio hidrogeológico es un análisis detallado de las características y el comportamiento del agua subterránea en una zona específica. </a:t>
            </a:r>
          </a:p>
        </p:txBody>
      </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505938"/>
            <a:ext cx="16230600" cy="2199862"/>
            <a:chOff x="0" y="0"/>
            <a:chExt cx="6671512" cy="904243"/>
          </a:xfrm>
        </p:grpSpPr>
        <p:sp>
          <p:nvSpPr>
            <p:cNvPr name="Freeform 4" id="4"/>
            <p:cNvSpPr/>
            <p:nvPr/>
          </p:nvSpPr>
          <p:spPr>
            <a:xfrm flipH="false" flipV="false" rot="0">
              <a:off x="0" y="0"/>
              <a:ext cx="6671512" cy="904243"/>
            </a:xfrm>
            <a:custGeom>
              <a:avLst/>
              <a:gdLst/>
              <a:ahLst/>
              <a:cxnLst/>
              <a:rect r="r" b="b" t="t" l="l"/>
              <a:pathLst>
                <a:path h="904243" w="6671512">
                  <a:moveTo>
                    <a:pt x="0" y="0"/>
                  </a:moveTo>
                  <a:lnTo>
                    <a:pt x="6671512" y="0"/>
                  </a:lnTo>
                  <a:lnTo>
                    <a:pt x="6671512" y="904243"/>
                  </a:lnTo>
                  <a:lnTo>
                    <a:pt x="0" y="904243"/>
                  </a:lnTo>
                  <a:close/>
                </a:path>
              </a:pathLst>
            </a:custGeom>
            <a:solidFill>
              <a:srgbClr val="5AB787"/>
            </a:solidFill>
          </p:spPr>
        </p:sp>
      </p:grpSp>
      <p:grpSp>
        <p:nvGrpSpPr>
          <p:cNvPr name="Group 5" id="5"/>
          <p:cNvGrpSpPr>
            <a:grpSpLocks noChangeAspect="true"/>
          </p:cNvGrpSpPr>
          <p:nvPr/>
        </p:nvGrpSpPr>
        <p:grpSpPr>
          <a:xfrm rot="0">
            <a:off x="15532883" y="6020125"/>
            <a:ext cx="1726417" cy="1726411"/>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6022" t="0" r="-6022" b="0"/>
              </a:stretch>
            </a:blipFill>
          </p:spPr>
        </p:sp>
      </p:grpSp>
      <p:grpSp>
        <p:nvGrpSpPr>
          <p:cNvPr name="Group 7" id="7"/>
          <p:cNvGrpSpPr>
            <a:grpSpLocks noChangeAspect="true"/>
          </p:cNvGrpSpPr>
          <p:nvPr/>
        </p:nvGrpSpPr>
        <p:grpSpPr>
          <a:xfrm rot="0">
            <a:off x="12950395" y="6020125"/>
            <a:ext cx="1726417" cy="1726411"/>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25046" t="0" r="-25046" b="0"/>
              </a:stretch>
            </a:blipFill>
          </p:spPr>
        </p:sp>
      </p:grpSp>
      <p:grpSp>
        <p:nvGrpSpPr>
          <p:cNvPr name="Group 9" id="9"/>
          <p:cNvGrpSpPr>
            <a:grpSpLocks noChangeAspect="true"/>
          </p:cNvGrpSpPr>
          <p:nvPr/>
        </p:nvGrpSpPr>
        <p:grpSpPr>
          <a:xfrm rot="0">
            <a:off x="10367060" y="6020125"/>
            <a:ext cx="1726417" cy="1726411"/>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4626" t="0" r="-24626" b="0"/>
              </a:stretch>
            </a:blipFill>
          </p:spPr>
        </p:sp>
      </p:grpSp>
      <p:grpSp>
        <p:nvGrpSpPr>
          <p:cNvPr name="Group 11" id="11"/>
          <p:cNvGrpSpPr/>
          <p:nvPr/>
        </p:nvGrpSpPr>
        <p:grpSpPr>
          <a:xfrm rot="0">
            <a:off x="7465508" y="10052472"/>
            <a:ext cx="3732754" cy="263103"/>
            <a:chOff x="0" y="0"/>
            <a:chExt cx="2162162" cy="152400"/>
          </a:xfrm>
        </p:grpSpPr>
        <p:sp>
          <p:nvSpPr>
            <p:cNvPr name="Freeform 12" id="12"/>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3" id="13"/>
          <p:cNvGrpSpPr/>
          <p:nvPr/>
        </p:nvGrpSpPr>
        <p:grpSpPr>
          <a:xfrm rot="0">
            <a:off x="3732754" y="10052472"/>
            <a:ext cx="3732754" cy="263103"/>
            <a:chOff x="0" y="0"/>
            <a:chExt cx="2162162" cy="152400"/>
          </a:xfrm>
        </p:grpSpPr>
        <p:sp>
          <p:nvSpPr>
            <p:cNvPr name="Freeform 14" id="14"/>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5" id="15"/>
          <p:cNvGrpSpPr/>
          <p:nvPr/>
        </p:nvGrpSpPr>
        <p:grpSpPr>
          <a:xfrm rot="0">
            <a:off x="0" y="10052472"/>
            <a:ext cx="3732754" cy="263103"/>
            <a:chOff x="0" y="0"/>
            <a:chExt cx="2162162" cy="152400"/>
          </a:xfrm>
        </p:grpSpPr>
        <p:sp>
          <p:nvSpPr>
            <p:cNvPr name="Freeform 16" id="16"/>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TextBox 17" id="17"/>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15</a:t>
            </a:r>
          </a:p>
        </p:txBody>
      </p:sp>
      <p:sp>
        <p:nvSpPr>
          <p:cNvPr name="TextBox 18" id="18"/>
          <p:cNvSpPr txBox="true"/>
          <p:nvPr/>
        </p:nvSpPr>
        <p:spPr>
          <a:xfrm rot="0">
            <a:off x="1890205" y="4026728"/>
            <a:ext cx="14507590" cy="1053506"/>
          </a:xfrm>
          <a:prstGeom prst="rect">
            <a:avLst/>
          </a:prstGeom>
        </p:spPr>
        <p:txBody>
          <a:bodyPr anchor="t" rtlCol="false" tIns="0" lIns="0" bIns="0" rIns="0">
            <a:spAutoFit/>
          </a:bodyPr>
          <a:lstStyle/>
          <a:p>
            <a:pPr algn="l" marL="0" indent="0" lvl="0">
              <a:lnSpc>
                <a:spcPts val="4319"/>
              </a:lnSpc>
            </a:pPr>
            <a:r>
              <a:rPr lang="en-US" sz="2699">
                <a:solidFill>
                  <a:srgbClr val="FFFFFF"/>
                </a:solidFill>
                <a:latin typeface="DM Sans"/>
                <a:ea typeface="DM Sans"/>
                <a:cs typeface="DM Sans"/>
                <a:sym typeface="DM Sans"/>
              </a:rPr>
              <a:t>Rama de nuestros servicios que se encarga de la exploración, gestión, control de calidad y evaluación de datos en proyectos mineros.</a:t>
            </a:r>
          </a:p>
        </p:txBody>
      </p:sp>
      <p:sp>
        <p:nvSpPr>
          <p:cNvPr name="TextBox 19" id="19"/>
          <p:cNvSpPr txBox="true"/>
          <p:nvPr/>
        </p:nvSpPr>
        <p:spPr>
          <a:xfrm rot="0">
            <a:off x="1028700" y="2125180"/>
            <a:ext cx="10880890"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Minería</a:t>
            </a:r>
          </a:p>
        </p:txBody>
      </p:sp>
    </p:spTree>
  </p:cSld>
  <p:clrMapOvr>
    <a:masterClrMapping/>
  </p:clrMapOvr>
  <p:transition spd="slow">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02734" y="3740875"/>
            <a:ext cx="2542093" cy="2542093"/>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5" id="5"/>
          <p:cNvGrpSpPr/>
          <p:nvPr/>
        </p:nvGrpSpPr>
        <p:grpSpPr>
          <a:xfrm rot="0">
            <a:off x="7939628" y="3740875"/>
            <a:ext cx="2542093" cy="2542093"/>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TextBox 7" id="7"/>
          <p:cNvSpPr txBox="true"/>
          <p:nvPr/>
        </p:nvSpPr>
        <p:spPr>
          <a:xfrm rot="0">
            <a:off x="4485030" y="2166655"/>
            <a:ext cx="9674865"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Minería</a:t>
            </a:r>
          </a:p>
        </p:txBody>
      </p:sp>
      <p:sp>
        <p:nvSpPr>
          <p:cNvPr name="AutoShape 8" id="8"/>
          <p:cNvSpPr/>
          <p:nvPr/>
        </p:nvSpPr>
        <p:spPr>
          <a:xfrm>
            <a:off x="7214451" y="2761304"/>
            <a:ext cx="7044796" cy="0"/>
          </a:xfrm>
          <a:prstGeom prst="line">
            <a:avLst/>
          </a:prstGeom>
          <a:ln cap="flat" w="47625">
            <a:solidFill>
              <a:srgbClr val="5AB787"/>
            </a:solidFill>
            <a:prstDash val="solid"/>
            <a:headEnd type="none" len="sm" w="sm"/>
            <a:tailEnd type="none" len="sm" w="sm"/>
          </a:ln>
        </p:spPr>
      </p:sp>
      <p:grpSp>
        <p:nvGrpSpPr>
          <p:cNvPr name="Group 9" id="9"/>
          <p:cNvGrpSpPr/>
          <p:nvPr/>
        </p:nvGrpSpPr>
        <p:grpSpPr>
          <a:xfrm rot="0">
            <a:off x="4280504" y="2023780"/>
            <a:ext cx="574238" cy="574238"/>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grpSp>
        <p:nvGrpSpPr>
          <p:cNvPr name="Group 11" id="11"/>
          <p:cNvGrpSpPr/>
          <p:nvPr/>
        </p:nvGrpSpPr>
        <p:grpSpPr>
          <a:xfrm rot="0">
            <a:off x="13908494" y="3740875"/>
            <a:ext cx="2542093" cy="2542093"/>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Freeform 13" id="13"/>
          <p:cNvSpPr/>
          <p:nvPr/>
        </p:nvSpPr>
        <p:spPr>
          <a:xfrm flipH="false" flipV="false" rot="0">
            <a:off x="2241474" y="3614455"/>
            <a:ext cx="3208169" cy="2655591"/>
          </a:xfrm>
          <a:custGeom>
            <a:avLst/>
            <a:gdLst/>
            <a:ahLst/>
            <a:cxnLst/>
            <a:rect r="r" b="b" t="t" l="l"/>
            <a:pathLst>
              <a:path h="2655591" w="3208169">
                <a:moveTo>
                  <a:pt x="0" y="0"/>
                </a:moveTo>
                <a:lnTo>
                  <a:pt x="3208170" y="0"/>
                </a:lnTo>
                <a:lnTo>
                  <a:pt x="3208170" y="2655591"/>
                </a:lnTo>
                <a:lnTo>
                  <a:pt x="0" y="2655591"/>
                </a:lnTo>
                <a:lnTo>
                  <a:pt x="0" y="0"/>
                </a:lnTo>
                <a:close/>
              </a:path>
            </a:pathLst>
          </a:custGeom>
          <a:blipFill>
            <a:blip r:embed="rId4"/>
            <a:stretch>
              <a:fillRect l="0" t="0" r="-24241" b="0"/>
            </a:stretch>
          </a:blipFill>
        </p:spPr>
      </p:sp>
      <p:sp>
        <p:nvSpPr>
          <p:cNvPr name="Freeform 14" id="14"/>
          <p:cNvSpPr/>
          <p:nvPr/>
        </p:nvSpPr>
        <p:spPr>
          <a:xfrm flipH="false" flipV="false" rot="0">
            <a:off x="5881624" y="3614455"/>
            <a:ext cx="4600097" cy="2743775"/>
          </a:xfrm>
          <a:custGeom>
            <a:avLst/>
            <a:gdLst/>
            <a:ahLst/>
            <a:cxnLst/>
            <a:rect r="r" b="b" t="t" l="l"/>
            <a:pathLst>
              <a:path h="2743775" w="4600097">
                <a:moveTo>
                  <a:pt x="0" y="0"/>
                </a:moveTo>
                <a:lnTo>
                  <a:pt x="4600098" y="0"/>
                </a:lnTo>
                <a:lnTo>
                  <a:pt x="4600098" y="2743775"/>
                </a:lnTo>
                <a:lnTo>
                  <a:pt x="0" y="2743775"/>
                </a:lnTo>
                <a:lnTo>
                  <a:pt x="0" y="0"/>
                </a:lnTo>
                <a:close/>
              </a:path>
            </a:pathLst>
          </a:custGeom>
          <a:blipFill>
            <a:blip r:embed="rId5"/>
            <a:stretch>
              <a:fillRect l="0" t="-11910" r="0" b="0"/>
            </a:stretch>
          </a:blipFill>
        </p:spPr>
      </p:sp>
      <p:sp>
        <p:nvSpPr>
          <p:cNvPr name="Freeform 15" id="15"/>
          <p:cNvSpPr/>
          <p:nvPr/>
        </p:nvSpPr>
        <p:spPr>
          <a:xfrm flipH="false" flipV="false" rot="0">
            <a:off x="13339609" y="3627378"/>
            <a:ext cx="3538575" cy="2655591"/>
          </a:xfrm>
          <a:custGeom>
            <a:avLst/>
            <a:gdLst/>
            <a:ahLst/>
            <a:cxnLst/>
            <a:rect r="r" b="b" t="t" l="l"/>
            <a:pathLst>
              <a:path h="2655591" w="3538575">
                <a:moveTo>
                  <a:pt x="0" y="0"/>
                </a:moveTo>
                <a:lnTo>
                  <a:pt x="3538575" y="0"/>
                </a:lnTo>
                <a:lnTo>
                  <a:pt x="3538575" y="2655590"/>
                </a:lnTo>
                <a:lnTo>
                  <a:pt x="0" y="2655590"/>
                </a:lnTo>
                <a:lnTo>
                  <a:pt x="0" y="0"/>
                </a:lnTo>
                <a:close/>
              </a:path>
            </a:pathLst>
          </a:custGeom>
          <a:blipFill>
            <a:blip r:embed="rId6"/>
            <a:stretch>
              <a:fillRect l="0" t="0" r="0" b="0"/>
            </a:stretch>
          </a:blipFill>
        </p:spPr>
      </p:sp>
      <p:sp>
        <p:nvSpPr>
          <p:cNvPr name="TextBox 16" id="16"/>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16</a:t>
            </a:r>
          </a:p>
        </p:txBody>
      </p:sp>
      <p:sp>
        <p:nvSpPr>
          <p:cNvPr name="TextBox 17" id="17"/>
          <p:cNvSpPr txBox="true"/>
          <p:nvPr/>
        </p:nvSpPr>
        <p:spPr>
          <a:xfrm rot="0">
            <a:off x="1584170" y="6490633"/>
            <a:ext cx="3379222" cy="481827"/>
          </a:xfrm>
          <a:prstGeom prst="rect">
            <a:avLst/>
          </a:prstGeom>
        </p:spPr>
        <p:txBody>
          <a:bodyPr anchor="t" rtlCol="false" tIns="0" lIns="0" bIns="0" rIns="0">
            <a:spAutoFit/>
          </a:bodyPr>
          <a:lstStyle/>
          <a:p>
            <a:pPr algn="l" marL="0" indent="0" lvl="0">
              <a:lnSpc>
                <a:spcPts val="4134"/>
              </a:lnSpc>
            </a:pPr>
            <a:r>
              <a:rPr lang="en-US" b="true" sz="2583">
                <a:solidFill>
                  <a:srgbClr val="000000"/>
                </a:solidFill>
                <a:latin typeface="DM Sans Bold"/>
                <a:ea typeface="DM Sans Bold"/>
                <a:cs typeface="DM Sans Bold"/>
                <a:sym typeface="DM Sans Bold"/>
              </a:rPr>
              <a:t>Control de calidad</a:t>
            </a:r>
          </a:p>
        </p:txBody>
      </p:sp>
      <p:sp>
        <p:nvSpPr>
          <p:cNvPr name="TextBox 18" id="18"/>
          <p:cNvSpPr txBox="true"/>
          <p:nvPr/>
        </p:nvSpPr>
        <p:spPr>
          <a:xfrm rot="0">
            <a:off x="7835301" y="6558917"/>
            <a:ext cx="3201284" cy="487866"/>
          </a:xfrm>
          <a:prstGeom prst="rect">
            <a:avLst/>
          </a:prstGeom>
        </p:spPr>
        <p:txBody>
          <a:bodyPr anchor="t" rtlCol="false" tIns="0" lIns="0" bIns="0" rIns="0">
            <a:spAutoFit/>
          </a:bodyPr>
          <a:lstStyle/>
          <a:p>
            <a:pPr algn="ctr" marL="0" indent="0" lvl="0">
              <a:lnSpc>
                <a:spcPts val="4134"/>
              </a:lnSpc>
            </a:pPr>
            <a:r>
              <a:rPr lang="en-US" b="true" sz="2583">
                <a:solidFill>
                  <a:srgbClr val="000000"/>
                </a:solidFill>
                <a:latin typeface="DM Sans Bold"/>
                <a:ea typeface="DM Sans Bold"/>
                <a:cs typeface="DM Sans Bold"/>
                <a:sym typeface="DM Sans Bold"/>
              </a:rPr>
              <a:t>Manejo de datos</a:t>
            </a:r>
          </a:p>
        </p:txBody>
      </p:sp>
      <p:sp>
        <p:nvSpPr>
          <p:cNvPr name="TextBox 19" id="19"/>
          <p:cNvSpPr txBox="true"/>
          <p:nvPr/>
        </p:nvSpPr>
        <p:spPr>
          <a:xfrm rot="0">
            <a:off x="308476" y="7084882"/>
            <a:ext cx="5930609" cy="2533650"/>
          </a:xfrm>
          <a:prstGeom prst="rect">
            <a:avLst/>
          </a:prstGeom>
        </p:spPr>
        <p:txBody>
          <a:bodyPr anchor="t" rtlCol="false" tIns="0" lIns="0" bIns="0" rIns="0">
            <a:spAutoFit/>
          </a:bodyPr>
          <a:lstStyle/>
          <a:p>
            <a:pPr algn="ctr" marL="0" indent="0" lvl="0">
              <a:lnSpc>
                <a:spcPts val="2860"/>
              </a:lnSpc>
            </a:pPr>
            <a:r>
              <a:rPr lang="en-US" sz="2383">
                <a:solidFill>
                  <a:srgbClr val="272727"/>
                </a:solidFill>
                <a:latin typeface="DM Sans"/>
                <a:ea typeface="DM Sans"/>
                <a:cs typeface="DM Sans"/>
                <a:sym typeface="DM Sans"/>
              </a:rPr>
              <a:t>Con el fin de cumplir con Normas Internacionales para la correcta estimación de recursos y reservas minerales como NI 43-101, JORC, SAMREC, entre otras, capacidad de asesorar y capacitar en temas relacionados con el QA-QC de sus proyectos.</a:t>
            </a:r>
          </a:p>
        </p:txBody>
      </p:sp>
      <p:sp>
        <p:nvSpPr>
          <p:cNvPr name="TextBox 20" id="20"/>
          <p:cNvSpPr txBox="true"/>
          <p:nvPr/>
        </p:nvSpPr>
        <p:spPr>
          <a:xfrm rot="0">
            <a:off x="6661411" y="6972460"/>
            <a:ext cx="5566880" cy="2343150"/>
          </a:xfrm>
          <a:prstGeom prst="rect">
            <a:avLst/>
          </a:prstGeom>
        </p:spPr>
        <p:txBody>
          <a:bodyPr anchor="t" rtlCol="false" tIns="0" lIns="0" bIns="0" rIns="0">
            <a:spAutoFit/>
          </a:bodyPr>
          <a:lstStyle/>
          <a:p>
            <a:pPr algn="ctr" marL="0" indent="0" lvl="0">
              <a:lnSpc>
                <a:spcPts val="3100"/>
              </a:lnSpc>
            </a:pPr>
          </a:p>
          <a:p>
            <a:pPr algn="ctr">
              <a:lnSpc>
                <a:spcPts val="3100"/>
              </a:lnSpc>
            </a:pPr>
            <a:r>
              <a:rPr lang="en-US" sz="2583" u="none">
                <a:solidFill>
                  <a:srgbClr val="272727"/>
                </a:solidFill>
                <a:latin typeface="DM Sans"/>
                <a:ea typeface="DM Sans"/>
                <a:cs typeface="DM Sans"/>
                <a:sym typeface="DM Sans"/>
              </a:rPr>
              <a:t>Validación, organización y soporte de documentos generados en la exploración geológica – minera (mapeo, geoquímica y barrenación). </a:t>
            </a:r>
          </a:p>
          <a:p>
            <a:pPr algn="ctr" marL="0" indent="0" lvl="0">
              <a:lnSpc>
                <a:spcPts val="3100"/>
              </a:lnSpc>
            </a:pPr>
          </a:p>
        </p:txBody>
      </p:sp>
      <p:sp>
        <p:nvSpPr>
          <p:cNvPr name="TextBox 21" id="21"/>
          <p:cNvSpPr txBox="true"/>
          <p:nvPr/>
        </p:nvSpPr>
        <p:spPr>
          <a:xfrm rot="0">
            <a:off x="13908494" y="6490633"/>
            <a:ext cx="2542093" cy="487866"/>
          </a:xfrm>
          <a:prstGeom prst="rect">
            <a:avLst/>
          </a:prstGeom>
        </p:spPr>
        <p:txBody>
          <a:bodyPr anchor="t" rtlCol="false" tIns="0" lIns="0" bIns="0" rIns="0">
            <a:spAutoFit/>
          </a:bodyPr>
          <a:lstStyle/>
          <a:p>
            <a:pPr algn="ctr" marL="0" indent="0" lvl="0">
              <a:lnSpc>
                <a:spcPts val="4134"/>
              </a:lnSpc>
            </a:pPr>
            <a:r>
              <a:rPr lang="en-US" b="true" sz="2583">
                <a:solidFill>
                  <a:srgbClr val="000000"/>
                </a:solidFill>
                <a:latin typeface="DM Sans Bold"/>
                <a:ea typeface="DM Sans Bold"/>
                <a:cs typeface="DM Sans Bold"/>
                <a:sym typeface="DM Sans Bold"/>
              </a:rPr>
              <a:t>Exploración</a:t>
            </a:r>
          </a:p>
        </p:txBody>
      </p:sp>
      <p:sp>
        <p:nvSpPr>
          <p:cNvPr name="TextBox 22" id="22"/>
          <p:cNvSpPr txBox="true"/>
          <p:nvPr/>
        </p:nvSpPr>
        <p:spPr>
          <a:xfrm rot="0">
            <a:off x="13339609" y="7084882"/>
            <a:ext cx="3729133" cy="2342908"/>
          </a:xfrm>
          <a:prstGeom prst="rect">
            <a:avLst/>
          </a:prstGeom>
        </p:spPr>
        <p:txBody>
          <a:bodyPr anchor="t" rtlCol="false" tIns="0" lIns="0" bIns="0" rIns="0">
            <a:spAutoFit/>
          </a:bodyPr>
          <a:lstStyle/>
          <a:p>
            <a:pPr algn="ctr" marL="0" indent="0" lvl="0">
              <a:lnSpc>
                <a:spcPts val="3100"/>
              </a:lnSpc>
            </a:pPr>
            <a:r>
              <a:rPr lang="en-US" sz="2583">
                <a:solidFill>
                  <a:srgbClr val="272727"/>
                </a:solidFill>
                <a:latin typeface="DM Sans"/>
                <a:ea typeface="DM Sans"/>
                <a:cs typeface="DM Sans"/>
                <a:sym typeface="DM Sans"/>
              </a:rPr>
              <a:t>Exploración geológica-geofísica enfocada a minería</a:t>
            </a:r>
          </a:p>
          <a:p>
            <a:pPr algn="ctr" marL="0" indent="0" lvl="0">
              <a:lnSpc>
                <a:spcPts val="3100"/>
              </a:lnSpc>
            </a:pPr>
          </a:p>
          <a:p>
            <a:pPr algn="ctr" marL="0" indent="0" lvl="0">
              <a:lnSpc>
                <a:spcPts val="3100"/>
              </a:lnSpc>
            </a:pPr>
            <a:r>
              <a:rPr lang="en-US" sz="2583" u="none">
                <a:solidFill>
                  <a:srgbClr val="272727"/>
                </a:solidFill>
                <a:latin typeface="DM Sans"/>
                <a:ea typeface="DM Sans"/>
                <a:cs typeface="DM Sans"/>
                <a:sym typeface="DM Sans"/>
              </a:rPr>
              <a:t>Búsqueda de targets mineros</a:t>
            </a:r>
          </a:p>
        </p:txBody>
      </p:sp>
    </p:spTree>
  </p:cSld>
  <p:clrMapOvr>
    <a:masterClrMapping/>
  </p:clrMapOvr>
  <p:transition spd="slow">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420213"/>
            <a:ext cx="16230600" cy="2199862"/>
            <a:chOff x="0" y="0"/>
            <a:chExt cx="6671512" cy="904243"/>
          </a:xfrm>
        </p:grpSpPr>
        <p:sp>
          <p:nvSpPr>
            <p:cNvPr name="Freeform 4" id="4"/>
            <p:cNvSpPr/>
            <p:nvPr/>
          </p:nvSpPr>
          <p:spPr>
            <a:xfrm flipH="false" flipV="false" rot="0">
              <a:off x="0" y="0"/>
              <a:ext cx="6671512" cy="904243"/>
            </a:xfrm>
            <a:custGeom>
              <a:avLst/>
              <a:gdLst/>
              <a:ahLst/>
              <a:cxnLst/>
              <a:rect r="r" b="b" t="t" l="l"/>
              <a:pathLst>
                <a:path h="904243" w="6671512">
                  <a:moveTo>
                    <a:pt x="0" y="0"/>
                  </a:moveTo>
                  <a:lnTo>
                    <a:pt x="6671512" y="0"/>
                  </a:lnTo>
                  <a:lnTo>
                    <a:pt x="6671512" y="904243"/>
                  </a:lnTo>
                  <a:lnTo>
                    <a:pt x="0" y="904243"/>
                  </a:lnTo>
                  <a:close/>
                </a:path>
              </a:pathLst>
            </a:custGeom>
            <a:solidFill>
              <a:srgbClr val="5AB787"/>
            </a:solidFill>
          </p:spPr>
        </p:sp>
      </p:grpSp>
      <p:grpSp>
        <p:nvGrpSpPr>
          <p:cNvPr name="Group 5" id="5"/>
          <p:cNvGrpSpPr>
            <a:grpSpLocks noChangeAspect="true"/>
          </p:cNvGrpSpPr>
          <p:nvPr/>
        </p:nvGrpSpPr>
        <p:grpSpPr>
          <a:xfrm rot="0">
            <a:off x="15532883" y="6020125"/>
            <a:ext cx="1726417" cy="1726411"/>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5046" t="0" r="-25046" b="0"/>
              </a:stretch>
            </a:blipFill>
          </p:spPr>
        </p:sp>
      </p:grpSp>
      <p:grpSp>
        <p:nvGrpSpPr>
          <p:cNvPr name="Group 7" id="7"/>
          <p:cNvGrpSpPr>
            <a:grpSpLocks noChangeAspect="true"/>
          </p:cNvGrpSpPr>
          <p:nvPr/>
        </p:nvGrpSpPr>
        <p:grpSpPr>
          <a:xfrm rot="0">
            <a:off x="12950395" y="6020125"/>
            <a:ext cx="1726417" cy="1726411"/>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51265" t="0" r="-51265" b="0"/>
              </a:stretch>
            </a:blipFill>
          </p:spPr>
        </p:sp>
      </p:grpSp>
      <p:grpSp>
        <p:nvGrpSpPr>
          <p:cNvPr name="Group 9" id="9"/>
          <p:cNvGrpSpPr>
            <a:grpSpLocks noChangeAspect="true"/>
          </p:cNvGrpSpPr>
          <p:nvPr/>
        </p:nvGrpSpPr>
        <p:grpSpPr>
          <a:xfrm rot="0">
            <a:off x="10367060" y="6020125"/>
            <a:ext cx="1726417" cy="1726411"/>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5046" t="0" r="-25046" b="0"/>
              </a:stretch>
            </a:blipFill>
          </p:spPr>
        </p:sp>
      </p:grpSp>
      <p:grpSp>
        <p:nvGrpSpPr>
          <p:cNvPr name="Group 11" id="11"/>
          <p:cNvGrpSpPr/>
          <p:nvPr/>
        </p:nvGrpSpPr>
        <p:grpSpPr>
          <a:xfrm rot="0">
            <a:off x="7465508" y="10052472"/>
            <a:ext cx="3732754" cy="263103"/>
            <a:chOff x="0" y="0"/>
            <a:chExt cx="2162162" cy="152400"/>
          </a:xfrm>
        </p:grpSpPr>
        <p:sp>
          <p:nvSpPr>
            <p:cNvPr name="Freeform 12" id="12"/>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3" id="13"/>
          <p:cNvGrpSpPr/>
          <p:nvPr/>
        </p:nvGrpSpPr>
        <p:grpSpPr>
          <a:xfrm rot="0">
            <a:off x="3732754" y="10052472"/>
            <a:ext cx="3732754" cy="263103"/>
            <a:chOff x="0" y="0"/>
            <a:chExt cx="2162162" cy="152400"/>
          </a:xfrm>
        </p:grpSpPr>
        <p:sp>
          <p:nvSpPr>
            <p:cNvPr name="Freeform 14" id="14"/>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5" id="15"/>
          <p:cNvGrpSpPr/>
          <p:nvPr/>
        </p:nvGrpSpPr>
        <p:grpSpPr>
          <a:xfrm rot="0">
            <a:off x="0" y="10052472"/>
            <a:ext cx="3732754" cy="263103"/>
            <a:chOff x="0" y="0"/>
            <a:chExt cx="2162162" cy="152400"/>
          </a:xfrm>
        </p:grpSpPr>
        <p:sp>
          <p:nvSpPr>
            <p:cNvPr name="Freeform 16" id="16"/>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TextBox 17" id="17"/>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17</a:t>
            </a:r>
          </a:p>
        </p:txBody>
      </p:sp>
      <p:sp>
        <p:nvSpPr>
          <p:cNvPr name="TextBox 18" id="18"/>
          <p:cNvSpPr txBox="true"/>
          <p:nvPr/>
        </p:nvSpPr>
        <p:spPr>
          <a:xfrm rot="0">
            <a:off x="1890205" y="3941003"/>
            <a:ext cx="14507590" cy="1053506"/>
          </a:xfrm>
          <a:prstGeom prst="rect">
            <a:avLst/>
          </a:prstGeom>
        </p:spPr>
        <p:txBody>
          <a:bodyPr anchor="t" rtlCol="false" tIns="0" lIns="0" bIns="0" rIns="0">
            <a:spAutoFit/>
          </a:bodyPr>
          <a:lstStyle/>
          <a:p>
            <a:pPr algn="l" marL="0" indent="0" lvl="0">
              <a:lnSpc>
                <a:spcPts val="4319"/>
              </a:lnSpc>
            </a:pPr>
            <a:r>
              <a:rPr lang="en-US" sz="2699">
                <a:solidFill>
                  <a:srgbClr val="FFFFFF"/>
                </a:solidFill>
                <a:latin typeface="DM Sans"/>
                <a:ea typeface="DM Sans"/>
                <a:cs typeface="DM Sans"/>
                <a:sym typeface="DM Sans"/>
              </a:rPr>
              <a:t>Rama de nuestros servicios que se encarga de la evaluación e impacto ambiental de las obras civiles, urbanas o mineras.</a:t>
            </a:r>
          </a:p>
        </p:txBody>
      </p:sp>
      <p:sp>
        <p:nvSpPr>
          <p:cNvPr name="TextBox 19" id="19"/>
          <p:cNvSpPr txBox="true"/>
          <p:nvPr/>
        </p:nvSpPr>
        <p:spPr>
          <a:xfrm rot="0">
            <a:off x="1028700" y="2039455"/>
            <a:ext cx="10880890"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Servicios ambientales</a:t>
            </a:r>
          </a:p>
        </p:txBody>
      </p:sp>
    </p:spTree>
  </p:cSld>
  <p:clrMapOvr>
    <a:masterClrMapping/>
  </p:clrMapOvr>
  <p:transition spd="slow">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02734" y="3740875"/>
            <a:ext cx="2542093" cy="2542093"/>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5" id="5"/>
          <p:cNvGrpSpPr/>
          <p:nvPr/>
        </p:nvGrpSpPr>
        <p:grpSpPr>
          <a:xfrm rot="0">
            <a:off x="8169841" y="3740875"/>
            <a:ext cx="2542093" cy="2542093"/>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TextBox 7" id="7"/>
          <p:cNvSpPr txBox="true"/>
          <p:nvPr/>
        </p:nvSpPr>
        <p:spPr>
          <a:xfrm rot="0">
            <a:off x="3775919" y="2113627"/>
            <a:ext cx="9674865"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Ambiental</a:t>
            </a:r>
          </a:p>
        </p:txBody>
      </p:sp>
      <p:sp>
        <p:nvSpPr>
          <p:cNvPr name="AutoShape 8" id="8"/>
          <p:cNvSpPr/>
          <p:nvPr/>
        </p:nvSpPr>
        <p:spPr>
          <a:xfrm>
            <a:off x="7514187" y="2704154"/>
            <a:ext cx="7044796" cy="0"/>
          </a:xfrm>
          <a:prstGeom prst="line">
            <a:avLst/>
          </a:prstGeom>
          <a:ln cap="flat" w="47625">
            <a:solidFill>
              <a:srgbClr val="5AB787"/>
            </a:solidFill>
            <a:prstDash val="solid"/>
            <a:headEnd type="none" len="sm" w="sm"/>
            <a:tailEnd type="none" len="sm" w="sm"/>
          </a:ln>
        </p:spPr>
      </p:sp>
      <p:grpSp>
        <p:nvGrpSpPr>
          <p:cNvPr name="Group 9" id="9"/>
          <p:cNvGrpSpPr/>
          <p:nvPr/>
        </p:nvGrpSpPr>
        <p:grpSpPr>
          <a:xfrm rot="0">
            <a:off x="3571393" y="1970752"/>
            <a:ext cx="574238" cy="574238"/>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grpSp>
        <p:nvGrpSpPr>
          <p:cNvPr name="Group 11" id="11"/>
          <p:cNvGrpSpPr/>
          <p:nvPr/>
        </p:nvGrpSpPr>
        <p:grpSpPr>
          <a:xfrm rot="0">
            <a:off x="13829928" y="3740875"/>
            <a:ext cx="2542093" cy="2542093"/>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Freeform 13" id="13"/>
          <p:cNvSpPr/>
          <p:nvPr/>
        </p:nvSpPr>
        <p:spPr>
          <a:xfrm flipH="false" flipV="false" rot="0">
            <a:off x="1409700" y="3740875"/>
            <a:ext cx="3116931" cy="2542093"/>
          </a:xfrm>
          <a:custGeom>
            <a:avLst/>
            <a:gdLst/>
            <a:ahLst/>
            <a:cxnLst/>
            <a:rect r="r" b="b" t="t" l="l"/>
            <a:pathLst>
              <a:path h="2542093" w="3116931">
                <a:moveTo>
                  <a:pt x="0" y="0"/>
                </a:moveTo>
                <a:lnTo>
                  <a:pt x="3116931" y="0"/>
                </a:lnTo>
                <a:lnTo>
                  <a:pt x="3116931" y="2542093"/>
                </a:lnTo>
                <a:lnTo>
                  <a:pt x="0" y="2542093"/>
                </a:lnTo>
                <a:lnTo>
                  <a:pt x="0" y="0"/>
                </a:lnTo>
                <a:close/>
              </a:path>
            </a:pathLst>
          </a:custGeom>
          <a:blipFill>
            <a:blip r:embed="rId4"/>
            <a:stretch>
              <a:fillRect l="-9605" t="0" r="-12807" b="0"/>
            </a:stretch>
          </a:blipFill>
        </p:spPr>
      </p:sp>
      <p:sp>
        <p:nvSpPr>
          <p:cNvPr name="Freeform 14" id="14"/>
          <p:cNvSpPr/>
          <p:nvPr/>
        </p:nvSpPr>
        <p:spPr>
          <a:xfrm flipH="false" flipV="false" rot="0">
            <a:off x="7664072" y="3871828"/>
            <a:ext cx="3420281" cy="2280187"/>
          </a:xfrm>
          <a:custGeom>
            <a:avLst/>
            <a:gdLst/>
            <a:ahLst/>
            <a:cxnLst/>
            <a:rect r="r" b="b" t="t" l="l"/>
            <a:pathLst>
              <a:path h="2280187" w="3420281">
                <a:moveTo>
                  <a:pt x="0" y="0"/>
                </a:moveTo>
                <a:lnTo>
                  <a:pt x="3420281" y="0"/>
                </a:lnTo>
                <a:lnTo>
                  <a:pt x="3420281" y="2280187"/>
                </a:lnTo>
                <a:lnTo>
                  <a:pt x="0" y="2280187"/>
                </a:lnTo>
                <a:lnTo>
                  <a:pt x="0" y="0"/>
                </a:lnTo>
                <a:close/>
              </a:path>
            </a:pathLst>
          </a:custGeom>
          <a:blipFill>
            <a:blip r:embed="rId5"/>
            <a:stretch>
              <a:fillRect l="0" t="0" r="0" b="0"/>
            </a:stretch>
          </a:blipFill>
        </p:spPr>
      </p:sp>
      <p:sp>
        <p:nvSpPr>
          <p:cNvPr name="Freeform 15" id="15"/>
          <p:cNvSpPr/>
          <p:nvPr/>
        </p:nvSpPr>
        <p:spPr>
          <a:xfrm flipH="false" flipV="false" rot="0">
            <a:off x="12541199" y="3079736"/>
            <a:ext cx="4807853" cy="3203232"/>
          </a:xfrm>
          <a:custGeom>
            <a:avLst/>
            <a:gdLst/>
            <a:ahLst/>
            <a:cxnLst/>
            <a:rect r="r" b="b" t="t" l="l"/>
            <a:pathLst>
              <a:path h="3203232" w="4807853">
                <a:moveTo>
                  <a:pt x="0" y="0"/>
                </a:moveTo>
                <a:lnTo>
                  <a:pt x="4807853" y="0"/>
                </a:lnTo>
                <a:lnTo>
                  <a:pt x="4807853" y="3203232"/>
                </a:lnTo>
                <a:lnTo>
                  <a:pt x="0" y="3203232"/>
                </a:lnTo>
                <a:lnTo>
                  <a:pt x="0" y="0"/>
                </a:lnTo>
                <a:close/>
              </a:path>
            </a:pathLst>
          </a:custGeom>
          <a:blipFill>
            <a:blip r:embed="rId6"/>
            <a:stretch>
              <a:fillRect l="0" t="0" r="0" b="0"/>
            </a:stretch>
          </a:blipFill>
        </p:spPr>
      </p:sp>
      <p:sp>
        <p:nvSpPr>
          <p:cNvPr name="TextBox 16" id="16"/>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18</a:t>
            </a:r>
          </a:p>
        </p:txBody>
      </p:sp>
      <p:sp>
        <p:nvSpPr>
          <p:cNvPr name="TextBox 17" id="17"/>
          <p:cNvSpPr txBox="true"/>
          <p:nvPr/>
        </p:nvSpPr>
        <p:spPr>
          <a:xfrm rot="0">
            <a:off x="308476" y="6490633"/>
            <a:ext cx="6160822" cy="481827"/>
          </a:xfrm>
          <a:prstGeom prst="rect">
            <a:avLst/>
          </a:prstGeom>
        </p:spPr>
        <p:txBody>
          <a:bodyPr anchor="t" rtlCol="false" tIns="0" lIns="0" bIns="0" rIns="0">
            <a:spAutoFit/>
          </a:bodyPr>
          <a:lstStyle/>
          <a:p>
            <a:pPr algn="l" marL="0" indent="0" lvl="0">
              <a:lnSpc>
                <a:spcPts val="4134"/>
              </a:lnSpc>
            </a:pPr>
            <a:r>
              <a:rPr lang="en-US" b="true" sz="2583">
                <a:solidFill>
                  <a:srgbClr val="000000"/>
                </a:solidFill>
                <a:latin typeface="DM Sans Bold"/>
                <a:ea typeface="DM Sans Bold"/>
                <a:cs typeface="DM Sans Bold"/>
                <a:sym typeface="DM Sans Bold"/>
              </a:rPr>
              <a:t>Estudios de impacto ambiental (MIA)</a:t>
            </a:r>
          </a:p>
        </p:txBody>
      </p:sp>
      <p:sp>
        <p:nvSpPr>
          <p:cNvPr name="TextBox 18" id="18"/>
          <p:cNvSpPr txBox="true"/>
          <p:nvPr/>
        </p:nvSpPr>
        <p:spPr>
          <a:xfrm rot="0">
            <a:off x="6674626" y="6484594"/>
            <a:ext cx="5221089" cy="487866"/>
          </a:xfrm>
          <a:prstGeom prst="rect">
            <a:avLst/>
          </a:prstGeom>
        </p:spPr>
        <p:txBody>
          <a:bodyPr anchor="t" rtlCol="false" tIns="0" lIns="0" bIns="0" rIns="0">
            <a:spAutoFit/>
          </a:bodyPr>
          <a:lstStyle/>
          <a:p>
            <a:pPr algn="ctr" marL="0" indent="0" lvl="0">
              <a:lnSpc>
                <a:spcPts val="4134"/>
              </a:lnSpc>
            </a:pPr>
            <a:r>
              <a:rPr lang="en-US" b="true" sz="2583">
                <a:solidFill>
                  <a:srgbClr val="000000"/>
                </a:solidFill>
                <a:latin typeface="DM Sans Bold"/>
                <a:ea typeface="DM Sans Bold"/>
                <a:cs typeface="DM Sans Bold"/>
                <a:sym typeface="DM Sans Bold"/>
              </a:rPr>
              <a:t>Modelado de contaminantes</a:t>
            </a:r>
          </a:p>
        </p:txBody>
      </p:sp>
      <p:sp>
        <p:nvSpPr>
          <p:cNvPr name="TextBox 19" id="19"/>
          <p:cNvSpPr txBox="true"/>
          <p:nvPr/>
        </p:nvSpPr>
        <p:spPr>
          <a:xfrm rot="0">
            <a:off x="308476" y="7084882"/>
            <a:ext cx="5930609" cy="1447800"/>
          </a:xfrm>
          <a:prstGeom prst="rect">
            <a:avLst/>
          </a:prstGeom>
        </p:spPr>
        <p:txBody>
          <a:bodyPr anchor="t" rtlCol="false" tIns="0" lIns="0" bIns="0" rIns="0">
            <a:spAutoFit/>
          </a:bodyPr>
          <a:lstStyle/>
          <a:p>
            <a:pPr algn="ctr" marL="0" indent="0" lvl="0">
              <a:lnSpc>
                <a:spcPts val="2860"/>
              </a:lnSpc>
            </a:pPr>
            <a:r>
              <a:rPr lang="en-US" sz="2383">
                <a:solidFill>
                  <a:srgbClr val="272727"/>
                </a:solidFill>
                <a:latin typeface="DM Sans"/>
                <a:ea typeface="DM Sans"/>
                <a:cs typeface="DM Sans"/>
                <a:sym typeface="DM Sans"/>
              </a:rPr>
              <a:t>Evaluación del impacto ambiental de proyectos de desarrollo (infraestructura, minería, construcción) y propuestas de medidas de mitigación.</a:t>
            </a:r>
          </a:p>
        </p:txBody>
      </p:sp>
      <p:sp>
        <p:nvSpPr>
          <p:cNvPr name="TextBox 20" id="20"/>
          <p:cNvSpPr txBox="true"/>
          <p:nvPr/>
        </p:nvSpPr>
        <p:spPr>
          <a:xfrm rot="0">
            <a:off x="6469298" y="6585883"/>
            <a:ext cx="5566880" cy="2343150"/>
          </a:xfrm>
          <a:prstGeom prst="rect">
            <a:avLst/>
          </a:prstGeom>
        </p:spPr>
        <p:txBody>
          <a:bodyPr anchor="t" rtlCol="false" tIns="0" lIns="0" bIns="0" rIns="0">
            <a:spAutoFit/>
          </a:bodyPr>
          <a:lstStyle/>
          <a:p>
            <a:pPr algn="ctr" marL="0" indent="0" lvl="0">
              <a:lnSpc>
                <a:spcPts val="3100"/>
              </a:lnSpc>
            </a:pPr>
          </a:p>
          <a:p>
            <a:pPr algn="ctr">
              <a:lnSpc>
                <a:spcPts val="3100"/>
              </a:lnSpc>
            </a:pPr>
            <a:r>
              <a:rPr lang="en-US" sz="2583" u="none">
                <a:solidFill>
                  <a:srgbClr val="272727"/>
                </a:solidFill>
                <a:latin typeface="DM Sans"/>
                <a:ea typeface="DM Sans"/>
                <a:cs typeface="DM Sans"/>
                <a:sym typeface="DM Sans"/>
              </a:rPr>
              <a:t>Validación, organización y soporte de documentos generados en la exploración geológica – minera (mapeo, geoquímica y barrenación). </a:t>
            </a:r>
          </a:p>
          <a:p>
            <a:pPr algn="ctr" marL="0" indent="0" lvl="0">
              <a:lnSpc>
                <a:spcPts val="3100"/>
              </a:lnSpc>
            </a:pPr>
          </a:p>
        </p:txBody>
      </p:sp>
      <p:sp>
        <p:nvSpPr>
          <p:cNvPr name="TextBox 21" id="21"/>
          <p:cNvSpPr txBox="true"/>
          <p:nvPr/>
        </p:nvSpPr>
        <p:spPr>
          <a:xfrm rot="0">
            <a:off x="12228291" y="6490633"/>
            <a:ext cx="5452718" cy="487866"/>
          </a:xfrm>
          <a:prstGeom prst="rect">
            <a:avLst/>
          </a:prstGeom>
        </p:spPr>
        <p:txBody>
          <a:bodyPr anchor="t" rtlCol="false" tIns="0" lIns="0" bIns="0" rIns="0">
            <a:spAutoFit/>
          </a:bodyPr>
          <a:lstStyle/>
          <a:p>
            <a:pPr algn="ctr" marL="0" indent="0" lvl="0">
              <a:lnSpc>
                <a:spcPts val="4134"/>
              </a:lnSpc>
            </a:pPr>
            <a:r>
              <a:rPr lang="en-US" b="true" sz="2583">
                <a:solidFill>
                  <a:srgbClr val="000000"/>
                </a:solidFill>
                <a:latin typeface="DM Sans Bold"/>
                <a:ea typeface="DM Sans Bold"/>
                <a:cs typeface="DM Sans Bold"/>
                <a:sym typeface="DM Sans Bold"/>
              </a:rPr>
              <a:t>Planes de manejo ambiental</a:t>
            </a:r>
          </a:p>
        </p:txBody>
      </p:sp>
      <p:sp>
        <p:nvSpPr>
          <p:cNvPr name="TextBox 22" id="22"/>
          <p:cNvSpPr txBox="true"/>
          <p:nvPr/>
        </p:nvSpPr>
        <p:spPr>
          <a:xfrm rot="0">
            <a:off x="12619765" y="7084882"/>
            <a:ext cx="5061244" cy="1562100"/>
          </a:xfrm>
          <a:prstGeom prst="rect">
            <a:avLst/>
          </a:prstGeom>
        </p:spPr>
        <p:txBody>
          <a:bodyPr anchor="t" rtlCol="false" tIns="0" lIns="0" bIns="0" rIns="0">
            <a:spAutoFit/>
          </a:bodyPr>
          <a:lstStyle/>
          <a:p>
            <a:pPr algn="ctr" marL="0" indent="0" lvl="0">
              <a:lnSpc>
                <a:spcPts val="3100"/>
              </a:lnSpc>
            </a:pPr>
            <a:r>
              <a:rPr lang="en-US" sz="2583">
                <a:solidFill>
                  <a:srgbClr val="272727"/>
                </a:solidFill>
                <a:latin typeface="DM Sans"/>
                <a:ea typeface="DM Sans"/>
                <a:cs typeface="DM Sans"/>
                <a:sym typeface="DM Sans"/>
              </a:rPr>
              <a:t>Elaboración de planes integrales para la gestión ambiental en proyectos industriales, mineros o de construcción.</a:t>
            </a:r>
          </a:p>
        </p:txBody>
      </p:sp>
    </p:spTree>
  </p:cSld>
  <p:clrMapOvr>
    <a:masterClrMapping/>
  </p:clrMapOvr>
  <p:transition spd="slow">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324963"/>
            <a:ext cx="16230600" cy="2199862"/>
            <a:chOff x="0" y="0"/>
            <a:chExt cx="6671512" cy="904243"/>
          </a:xfrm>
        </p:grpSpPr>
        <p:sp>
          <p:nvSpPr>
            <p:cNvPr name="Freeform 4" id="4"/>
            <p:cNvSpPr/>
            <p:nvPr/>
          </p:nvSpPr>
          <p:spPr>
            <a:xfrm flipH="false" flipV="false" rot="0">
              <a:off x="0" y="0"/>
              <a:ext cx="6671512" cy="904243"/>
            </a:xfrm>
            <a:custGeom>
              <a:avLst/>
              <a:gdLst/>
              <a:ahLst/>
              <a:cxnLst/>
              <a:rect r="r" b="b" t="t" l="l"/>
              <a:pathLst>
                <a:path h="904243" w="6671512">
                  <a:moveTo>
                    <a:pt x="0" y="0"/>
                  </a:moveTo>
                  <a:lnTo>
                    <a:pt x="6671512" y="0"/>
                  </a:lnTo>
                  <a:lnTo>
                    <a:pt x="6671512" y="904243"/>
                  </a:lnTo>
                  <a:lnTo>
                    <a:pt x="0" y="904243"/>
                  </a:lnTo>
                  <a:close/>
                </a:path>
              </a:pathLst>
            </a:custGeom>
            <a:solidFill>
              <a:srgbClr val="5AB787"/>
            </a:solidFill>
          </p:spPr>
        </p:sp>
      </p:grpSp>
      <p:grpSp>
        <p:nvGrpSpPr>
          <p:cNvPr name="Group 5" id="5"/>
          <p:cNvGrpSpPr>
            <a:grpSpLocks noChangeAspect="true"/>
          </p:cNvGrpSpPr>
          <p:nvPr/>
        </p:nvGrpSpPr>
        <p:grpSpPr>
          <a:xfrm rot="0">
            <a:off x="15532883" y="6020125"/>
            <a:ext cx="1726417" cy="1726411"/>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8431" t="0" r="-28431" b="0"/>
              </a:stretch>
            </a:blipFill>
          </p:spPr>
        </p:sp>
      </p:grpSp>
      <p:grpSp>
        <p:nvGrpSpPr>
          <p:cNvPr name="Group 7" id="7"/>
          <p:cNvGrpSpPr>
            <a:grpSpLocks noChangeAspect="true"/>
          </p:cNvGrpSpPr>
          <p:nvPr/>
        </p:nvGrpSpPr>
        <p:grpSpPr>
          <a:xfrm rot="0">
            <a:off x="12950395" y="6020125"/>
            <a:ext cx="1726417" cy="1726411"/>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24906" t="0" r="-24906" b="0"/>
              </a:stretch>
            </a:blipFill>
          </p:spPr>
        </p:sp>
      </p:grpSp>
      <p:grpSp>
        <p:nvGrpSpPr>
          <p:cNvPr name="Group 9" id="9"/>
          <p:cNvGrpSpPr>
            <a:grpSpLocks noChangeAspect="true"/>
          </p:cNvGrpSpPr>
          <p:nvPr/>
        </p:nvGrpSpPr>
        <p:grpSpPr>
          <a:xfrm rot="0">
            <a:off x="10367060" y="6020125"/>
            <a:ext cx="1726417" cy="1726411"/>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16666" t="0" r="-16666" b="0"/>
              </a:stretch>
            </a:blipFill>
          </p:spPr>
        </p:sp>
      </p:grpSp>
      <p:grpSp>
        <p:nvGrpSpPr>
          <p:cNvPr name="Group 11" id="11"/>
          <p:cNvGrpSpPr/>
          <p:nvPr/>
        </p:nvGrpSpPr>
        <p:grpSpPr>
          <a:xfrm rot="0">
            <a:off x="7465508" y="10052472"/>
            <a:ext cx="3732754" cy="263103"/>
            <a:chOff x="0" y="0"/>
            <a:chExt cx="2162162" cy="152400"/>
          </a:xfrm>
        </p:grpSpPr>
        <p:sp>
          <p:nvSpPr>
            <p:cNvPr name="Freeform 12" id="12"/>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3" id="13"/>
          <p:cNvGrpSpPr/>
          <p:nvPr/>
        </p:nvGrpSpPr>
        <p:grpSpPr>
          <a:xfrm rot="0">
            <a:off x="3732754" y="10052472"/>
            <a:ext cx="3732754" cy="263103"/>
            <a:chOff x="0" y="0"/>
            <a:chExt cx="2162162" cy="152400"/>
          </a:xfrm>
        </p:grpSpPr>
        <p:sp>
          <p:nvSpPr>
            <p:cNvPr name="Freeform 14" id="14"/>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5" id="15"/>
          <p:cNvGrpSpPr/>
          <p:nvPr/>
        </p:nvGrpSpPr>
        <p:grpSpPr>
          <a:xfrm rot="0">
            <a:off x="0" y="10052472"/>
            <a:ext cx="3732754" cy="263103"/>
            <a:chOff x="0" y="0"/>
            <a:chExt cx="2162162" cy="152400"/>
          </a:xfrm>
        </p:grpSpPr>
        <p:sp>
          <p:nvSpPr>
            <p:cNvPr name="Freeform 16" id="16"/>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TextBox 17" id="17"/>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19</a:t>
            </a:r>
          </a:p>
        </p:txBody>
      </p:sp>
      <p:sp>
        <p:nvSpPr>
          <p:cNvPr name="TextBox 18" id="18"/>
          <p:cNvSpPr txBox="true"/>
          <p:nvPr/>
        </p:nvSpPr>
        <p:spPr>
          <a:xfrm rot="0">
            <a:off x="1890205" y="3845753"/>
            <a:ext cx="14507590" cy="1053506"/>
          </a:xfrm>
          <a:prstGeom prst="rect">
            <a:avLst/>
          </a:prstGeom>
        </p:spPr>
        <p:txBody>
          <a:bodyPr anchor="t" rtlCol="false" tIns="0" lIns="0" bIns="0" rIns="0">
            <a:spAutoFit/>
          </a:bodyPr>
          <a:lstStyle/>
          <a:p>
            <a:pPr algn="l" marL="0" indent="0" lvl="0">
              <a:lnSpc>
                <a:spcPts val="4319"/>
              </a:lnSpc>
            </a:pPr>
            <a:r>
              <a:rPr lang="en-US" sz="2699">
                <a:solidFill>
                  <a:srgbClr val="FFFFFF"/>
                </a:solidFill>
                <a:latin typeface="DM Sans"/>
                <a:ea typeface="DM Sans"/>
                <a:cs typeface="DM Sans"/>
                <a:sym typeface="DM Sans"/>
              </a:rPr>
              <a:t>Rama de nuestros servicios que se encarga de la cartografía, modelado y análisis de datos con información de radar o digital obtenida mediante satélites o drones</a:t>
            </a:r>
          </a:p>
        </p:txBody>
      </p:sp>
      <p:sp>
        <p:nvSpPr>
          <p:cNvPr name="TextBox 19" id="19"/>
          <p:cNvSpPr txBox="true"/>
          <p:nvPr/>
        </p:nvSpPr>
        <p:spPr>
          <a:xfrm rot="0">
            <a:off x="1028700" y="1944205"/>
            <a:ext cx="10880890"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Percepción remota</a:t>
            </a:r>
          </a:p>
        </p:txBody>
      </p:sp>
    </p:spTree>
  </p:cSld>
  <p:clrMapOvr>
    <a:masterClrMapping/>
  </p:clrMapOvr>
  <p:transition spd="slow">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65508" y="10052472"/>
            <a:ext cx="3732754" cy="263103"/>
            <a:chOff x="0" y="0"/>
            <a:chExt cx="2162162" cy="152400"/>
          </a:xfrm>
        </p:grpSpPr>
        <p:sp>
          <p:nvSpPr>
            <p:cNvPr name="Freeform 3" id="3"/>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4" id="4"/>
          <p:cNvGrpSpPr/>
          <p:nvPr/>
        </p:nvGrpSpPr>
        <p:grpSpPr>
          <a:xfrm rot="0">
            <a:off x="3732754" y="10052472"/>
            <a:ext cx="3732754" cy="263103"/>
            <a:chOff x="0" y="0"/>
            <a:chExt cx="2162162" cy="152400"/>
          </a:xfrm>
        </p:grpSpPr>
        <p:sp>
          <p:nvSpPr>
            <p:cNvPr name="Freeform 5" id="5"/>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6" id="6"/>
          <p:cNvGrpSpPr/>
          <p:nvPr/>
        </p:nvGrpSpPr>
        <p:grpSpPr>
          <a:xfrm rot="0">
            <a:off x="0" y="10052472"/>
            <a:ext cx="3732754" cy="263103"/>
            <a:chOff x="0" y="0"/>
            <a:chExt cx="2162162" cy="152400"/>
          </a:xfrm>
        </p:grpSpPr>
        <p:sp>
          <p:nvSpPr>
            <p:cNvPr name="Freeform 7" id="7"/>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Freeform 8" id="8"/>
          <p:cNvSpPr/>
          <p:nvPr/>
        </p:nvSpPr>
        <p:spPr>
          <a:xfrm flipH="false" flipV="false" rot="5400000">
            <a:off x="-1749987" y="1721412"/>
            <a:ext cx="10315575" cy="6872752"/>
          </a:xfrm>
          <a:custGeom>
            <a:avLst/>
            <a:gdLst/>
            <a:ahLst/>
            <a:cxnLst/>
            <a:rect r="r" b="b" t="t" l="l"/>
            <a:pathLst>
              <a:path h="6872752" w="10315575">
                <a:moveTo>
                  <a:pt x="0" y="0"/>
                </a:moveTo>
                <a:lnTo>
                  <a:pt x="10315575" y="0"/>
                </a:lnTo>
                <a:lnTo>
                  <a:pt x="10315575" y="6872751"/>
                </a:lnTo>
                <a:lnTo>
                  <a:pt x="0" y="6872751"/>
                </a:lnTo>
                <a:lnTo>
                  <a:pt x="0" y="0"/>
                </a:lnTo>
                <a:close/>
              </a:path>
            </a:pathLst>
          </a:custGeom>
          <a:blipFill>
            <a:blip r:embed="rId2"/>
            <a:stretch>
              <a:fillRect l="0" t="0" r="0" b="0"/>
            </a:stretch>
          </a:blipFill>
        </p:spPr>
      </p:sp>
      <p:sp>
        <p:nvSpPr>
          <p:cNvPr name="TextBox 9" id="9"/>
          <p:cNvSpPr txBox="true"/>
          <p:nvPr/>
        </p:nvSpPr>
        <p:spPr>
          <a:xfrm rot="0">
            <a:off x="6237306" y="1189992"/>
            <a:ext cx="5355144" cy="7801310"/>
          </a:xfrm>
          <a:prstGeom prst="rect">
            <a:avLst/>
          </a:prstGeom>
        </p:spPr>
        <p:txBody>
          <a:bodyPr anchor="t" rtlCol="false" tIns="0" lIns="0" bIns="0" rIns="0">
            <a:spAutoFit/>
          </a:bodyPr>
          <a:lstStyle/>
          <a:p>
            <a:pPr algn="l">
              <a:lnSpc>
                <a:spcPts val="4488"/>
              </a:lnSpc>
            </a:pPr>
            <a:r>
              <a:rPr lang="en-US" sz="2805">
                <a:solidFill>
                  <a:srgbClr val="272727"/>
                </a:solidFill>
                <a:latin typeface="DM Sans"/>
                <a:ea typeface="DM Sans"/>
                <a:cs typeface="DM Sans"/>
                <a:sym typeface="DM Sans"/>
              </a:rPr>
              <a:t>¿Quiénes somos?</a:t>
            </a:r>
          </a:p>
          <a:p>
            <a:pPr algn="l">
              <a:lnSpc>
                <a:spcPts val="4488"/>
              </a:lnSpc>
            </a:pPr>
            <a:r>
              <a:rPr lang="en-US" sz="2805">
                <a:solidFill>
                  <a:srgbClr val="272727"/>
                </a:solidFill>
                <a:latin typeface="DM Sans"/>
                <a:ea typeface="DM Sans"/>
                <a:cs typeface="DM Sans"/>
                <a:sym typeface="DM Sans"/>
              </a:rPr>
              <a:t>Visión &amp; Misión</a:t>
            </a:r>
          </a:p>
          <a:p>
            <a:pPr algn="l">
              <a:lnSpc>
                <a:spcPts val="4488"/>
              </a:lnSpc>
            </a:pPr>
            <a:r>
              <a:rPr lang="en-US" sz="2805">
                <a:solidFill>
                  <a:srgbClr val="272727"/>
                </a:solidFill>
                <a:latin typeface="DM Sans"/>
                <a:ea typeface="DM Sans"/>
                <a:cs typeface="DM Sans"/>
                <a:sym typeface="DM Sans"/>
              </a:rPr>
              <a:t>Nuestros servicios</a:t>
            </a:r>
          </a:p>
          <a:p>
            <a:pPr algn="l">
              <a:lnSpc>
                <a:spcPts val="4488"/>
              </a:lnSpc>
            </a:pPr>
            <a:r>
              <a:rPr lang="en-US" sz="2805">
                <a:solidFill>
                  <a:srgbClr val="272727"/>
                </a:solidFill>
                <a:latin typeface="DM Sans"/>
                <a:ea typeface="DM Sans"/>
                <a:cs typeface="DM Sans"/>
                <a:sym typeface="DM Sans"/>
              </a:rPr>
              <a:t>Nuestro expertise</a:t>
            </a:r>
          </a:p>
          <a:p>
            <a:pPr algn="l">
              <a:lnSpc>
                <a:spcPts val="4488"/>
              </a:lnSpc>
            </a:pPr>
            <a:r>
              <a:rPr lang="en-US" sz="2805">
                <a:solidFill>
                  <a:srgbClr val="272727"/>
                </a:solidFill>
                <a:latin typeface="DM Sans"/>
                <a:ea typeface="DM Sans"/>
                <a:cs typeface="DM Sans"/>
                <a:sym typeface="DM Sans"/>
              </a:rPr>
              <a:t>Geología</a:t>
            </a:r>
          </a:p>
          <a:p>
            <a:pPr algn="l">
              <a:lnSpc>
                <a:spcPts val="4488"/>
              </a:lnSpc>
            </a:pPr>
            <a:r>
              <a:rPr lang="en-US" sz="2805">
                <a:solidFill>
                  <a:srgbClr val="272727"/>
                </a:solidFill>
                <a:latin typeface="DM Sans"/>
                <a:ea typeface="DM Sans"/>
                <a:cs typeface="DM Sans"/>
                <a:sym typeface="DM Sans"/>
              </a:rPr>
              <a:t>Geofísica</a:t>
            </a:r>
          </a:p>
          <a:p>
            <a:pPr algn="l">
              <a:lnSpc>
                <a:spcPts val="4488"/>
              </a:lnSpc>
            </a:pPr>
            <a:r>
              <a:rPr lang="en-US" sz="2805">
                <a:solidFill>
                  <a:srgbClr val="272727"/>
                </a:solidFill>
                <a:latin typeface="DM Sans"/>
                <a:ea typeface="DM Sans"/>
                <a:cs typeface="DM Sans"/>
                <a:sym typeface="DM Sans"/>
              </a:rPr>
              <a:t>Hidrología e hidrogrología</a:t>
            </a:r>
          </a:p>
          <a:p>
            <a:pPr algn="l">
              <a:lnSpc>
                <a:spcPts val="4488"/>
              </a:lnSpc>
            </a:pPr>
            <a:r>
              <a:rPr lang="en-US" sz="2805">
                <a:solidFill>
                  <a:srgbClr val="272727"/>
                </a:solidFill>
                <a:latin typeface="DM Sans"/>
                <a:ea typeface="DM Sans"/>
                <a:cs typeface="DM Sans"/>
                <a:sym typeface="DM Sans"/>
              </a:rPr>
              <a:t>Minería</a:t>
            </a:r>
          </a:p>
          <a:p>
            <a:pPr algn="l">
              <a:lnSpc>
                <a:spcPts val="4488"/>
              </a:lnSpc>
            </a:pPr>
            <a:r>
              <a:rPr lang="en-US" sz="2805">
                <a:solidFill>
                  <a:srgbClr val="272727"/>
                </a:solidFill>
                <a:latin typeface="DM Sans"/>
                <a:ea typeface="DM Sans"/>
                <a:cs typeface="DM Sans"/>
                <a:sym typeface="DM Sans"/>
              </a:rPr>
              <a:t>Servicios ambientales</a:t>
            </a:r>
          </a:p>
          <a:p>
            <a:pPr algn="l">
              <a:lnSpc>
                <a:spcPts val="4488"/>
              </a:lnSpc>
            </a:pPr>
            <a:r>
              <a:rPr lang="en-US" sz="2805">
                <a:solidFill>
                  <a:srgbClr val="272727"/>
                </a:solidFill>
                <a:latin typeface="DM Sans"/>
                <a:ea typeface="DM Sans"/>
                <a:cs typeface="DM Sans"/>
                <a:sym typeface="DM Sans"/>
              </a:rPr>
              <a:t>Asesoría y soporte</a:t>
            </a:r>
          </a:p>
          <a:p>
            <a:pPr algn="l">
              <a:lnSpc>
                <a:spcPts val="4488"/>
              </a:lnSpc>
            </a:pPr>
            <a:r>
              <a:rPr lang="en-US" sz="2805">
                <a:solidFill>
                  <a:srgbClr val="272727"/>
                </a:solidFill>
                <a:latin typeface="DM Sans"/>
                <a:ea typeface="DM Sans"/>
                <a:cs typeface="DM Sans"/>
                <a:sym typeface="DM Sans"/>
              </a:rPr>
              <a:t>Percepción remota</a:t>
            </a:r>
          </a:p>
          <a:p>
            <a:pPr algn="l">
              <a:lnSpc>
                <a:spcPts val="4488"/>
              </a:lnSpc>
            </a:pPr>
            <a:r>
              <a:rPr lang="en-US" sz="2805">
                <a:solidFill>
                  <a:srgbClr val="272727"/>
                </a:solidFill>
                <a:latin typeface="DM Sans"/>
                <a:ea typeface="DM Sans"/>
                <a:cs typeface="DM Sans"/>
                <a:sym typeface="DM Sans"/>
              </a:rPr>
              <a:t>Cursos</a:t>
            </a:r>
          </a:p>
          <a:p>
            <a:pPr algn="l">
              <a:lnSpc>
                <a:spcPts val="4488"/>
              </a:lnSpc>
            </a:pPr>
            <a:r>
              <a:rPr lang="en-US" sz="2805">
                <a:solidFill>
                  <a:srgbClr val="272727"/>
                </a:solidFill>
                <a:latin typeface="DM Sans"/>
                <a:ea typeface="DM Sans"/>
                <a:cs typeface="DM Sans"/>
                <a:sym typeface="DM Sans"/>
              </a:rPr>
              <a:t>Servicios digitales</a:t>
            </a:r>
          </a:p>
          <a:p>
            <a:pPr algn="l" marL="0" indent="0" lvl="0">
              <a:lnSpc>
                <a:spcPts val="4488"/>
              </a:lnSpc>
            </a:pPr>
            <a:r>
              <a:rPr lang="en-US" sz="2805">
                <a:solidFill>
                  <a:srgbClr val="272727"/>
                </a:solidFill>
                <a:latin typeface="DM Sans"/>
                <a:ea typeface="DM Sans"/>
                <a:cs typeface="DM Sans"/>
                <a:sym typeface="DM Sans"/>
              </a:rPr>
              <a:t>Contacto</a:t>
            </a:r>
          </a:p>
        </p:txBody>
      </p:sp>
      <p:sp>
        <p:nvSpPr>
          <p:cNvPr name="TextBox 10" id="10"/>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02</a:t>
            </a:r>
          </a:p>
        </p:txBody>
      </p:sp>
      <p:sp>
        <p:nvSpPr>
          <p:cNvPr name="TextBox 11" id="11"/>
          <p:cNvSpPr txBox="true"/>
          <p:nvPr/>
        </p:nvSpPr>
        <p:spPr>
          <a:xfrm rot="0">
            <a:off x="12113886" y="1161117"/>
            <a:ext cx="1555052" cy="7830185"/>
          </a:xfrm>
          <a:prstGeom prst="rect">
            <a:avLst/>
          </a:prstGeom>
        </p:spPr>
        <p:txBody>
          <a:bodyPr anchor="t" rtlCol="false" tIns="0" lIns="0" bIns="0" rIns="0">
            <a:spAutoFit/>
          </a:bodyPr>
          <a:lstStyle/>
          <a:p>
            <a:pPr algn="just">
              <a:lnSpc>
                <a:spcPts val="4479"/>
              </a:lnSpc>
            </a:pPr>
            <a:r>
              <a:rPr lang="en-US" sz="2799">
                <a:solidFill>
                  <a:srgbClr val="272727"/>
                </a:solidFill>
                <a:latin typeface="DM Sans"/>
                <a:ea typeface="DM Sans"/>
                <a:cs typeface="DM Sans"/>
                <a:sym typeface="DM Sans"/>
              </a:rPr>
              <a:t>04</a:t>
            </a:r>
          </a:p>
          <a:p>
            <a:pPr algn="just">
              <a:lnSpc>
                <a:spcPts val="4479"/>
              </a:lnSpc>
            </a:pPr>
            <a:r>
              <a:rPr lang="en-US" sz="2799">
                <a:solidFill>
                  <a:srgbClr val="272727"/>
                </a:solidFill>
                <a:latin typeface="DM Sans"/>
                <a:ea typeface="DM Sans"/>
                <a:cs typeface="DM Sans"/>
                <a:sym typeface="DM Sans"/>
              </a:rPr>
              <a:t>05</a:t>
            </a:r>
          </a:p>
          <a:p>
            <a:pPr algn="just">
              <a:lnSpc>
                <a:spcPts val="4479"/>
              </a:lnSpc>
            </a:pPr>
            <a:r>
              <a:rPr lang="en-US" sz="2799">
                <a:solidFill>
                  <a:srgbClr val="272727"/>
                </a:solidFill>
                <a:latin typeface="DM Sans"/>
                <a:ea typeface="DM Sans"/>
                <a:cs typeface="DM Sans"/>
                <a:sym typeface="DM Sans"/>
              </a:rPr>
              <a:t>06</a:t>
            </a:r>
          </a:p>
          <a:p>
            <a:pPr algn="just">
              <a:lnSpc>
                <a:spcPts val="4479"/>
              </a:lnSpc>
            </a:pPr>
            <a:r>
              <a:rPr lang="en-US" sz="2799">
                <a:solidFill>
                  <a:srgbClr val="272727"/>
                </a:solidFill>
                <a:latin typeface="DM Sans"/>
                <a:ea typeface="DM Sans"/>
                <a:cs typeface="DM Sans"/>
                <a:sym typeface="DM Sans"/>
              </a:rPr>
              <a:t>07</a:t>
            </a:r>
          </a:p>
          <a:p>
            <a:pPr algn="just">
              <a:lnSpc>
                <a:spcPts val="4479"/>
              </a:lnSpc>
            </a:pPr>
            <a:r>
              <a:rPr lang="en-US" sz="2799">
                <a:solidFill>
                  <a:srgbClr val="272727"/>
                </a:solidFill>
                <a:latin typeface="DM Sans"/>
                <a:ea typeface="DM Sans"/>
                <a:cs typeface="DM Sans"/>
                <a:sym typeface="DM Sans"/>
              </a:rPr>
              <a:t>08</a:t>
            </a:r>
          </a:p>
          <a:p>
            <a:pPr algn="just">
              <a:lnSpc>
                <a:spcPts val="4479"/>
              </a:lnSpc>
            </a:pPr>
            <a:r>
              <a:rPr lang="en-US" sz="2799">
                <a:solidFill>
                  <a:srgbClr val="272727"/>
                </a:solidFill>
                <a:latin typeface="DM Sans"/>
                <a:ea typeface="DM Sans"/>
                <a:cs typeface="DM Sans"/>
                <a:sym typeface="DM Sans"/>
              </a:rPr>
              <a:t>10</a:t>
            </a:r>
          </a:p>
          <a:p>
            <a:pPr algn="just">
              <a:lnSpc>
                <a:spcPts val="4479"/>
              </a:lnSpc>
            </a:pPr>
            <a:r>
              <a:rPr lang="en-US" sz="2799">
                <a:solidFill>
                  <a:srgbClr val="272727"/>
                </a:solidFill>
                <a:latin typeface="DM Sans"/>
                <a:ea typeface="DM Sans"/>
                <a:cs typeface="DM Sans"/>
                <a:sym typeface="DM Sans"/>
              </a:rPr>
              <a:t>13</a:t>
            </a:r>
          </a:p>
          <a:p>
            <a:pPr algn="just">
              <a:lnSpc>
                <a:spcPts val="4479"/>
              </a:lnSpc>
            </a:pPr>
            <a:r>
              <a:rPr lang="en-US" sz="2799">
                <a:solidFill>
                  <a:srgbClr val="272727"/>
                </a:solidFill>
                <a:latin typeface="DM Sans"/>
                <a:ea typeface="DM Sans"/>
                <a:cs typeface="DM Sans"/>
                <a:sym typeface="DM Sans"/>
              </a:rPr>
              <a:t>15</a:t>
            </a:r>
          </a:p>
          <a:p>
            <a:pPr algn="just">
              <a:lnSpc>
                <a:spcPts val="4479"/>
              </a:lnSpc>
            </a:pPr>
            <a:r>
              <a:rPr lang="en-US" sz="2799">
                <a:solidFill>
                  <a:srgbClr val="272727"/>
                </a:solidFill>
                <a:latin typeface="DM Sans"/>
                <a:ea typeface="DM Sans"/>
                <a:cs typeface="DM Sans"/>
                <a:sym typeface="DM Sans"/>
              </a:rPr>
              <a:t>17</a:t>
            </a:r>
          </a:p>
          <a:p>
            <a:pPr algn="just">
              <a:lnSpc>
                <a:spcPts val="4479"/>
              </a:lnSpc>
            </a:pPr>
            <a:r>
              <a:rPr lang="en-US" sz="2799">
                <a:solidFill>
                  <a:srgbClr val="272727"/>
                </a:solidFill>
                <a:latin typeface="DM Sans"/>
                <a:ea typeface="DM Sans"/>
                <a:cs typeface="DM Sans"/>
                <a:sym typeface="DM Sans"/>
              </a:rPr>
              <a:t>19</a:t>
            </a:r>
          </a:p>
          <a:p>
            <a:pPr algn="just">
              <a:lnSpc>
                <a:spcPts val="4479"/>
              </a:lnSpc>
            </a:pPr>
            <a:r>
              <a:rPr lang="en-US" sz="2799">
                <a:solidFill>
                  <a:srgbClr val="272727"/>
                </a:solidFill>
                <a:latin typeface="DM Sans"/>
                <a:ea typeface="DM Sans"/>
                <a:cs typeface="DM Sans"/>
                <a:sym typeface="DM Sans"/>
              </a:rPr>
              <a:t>21</a:t>
            </a:r>
          </a:p>
          <a:p>
            <a:pPr algn="just">
              <a:lnSpc>
                <a:spcPts val="4479"/>
              </a:lnSpc>
            </a:pPr>
            <a:r>
              <a:rPr lang="en-US" sz="2799">
                <a:solidFill>
                  <a:srgbClr val="272727"/>
                </a:solidFill>
                <a:latin typeface="DM Sans"/>
                <a:ea typeface="DM Sans"/>
                <a:cs typeface="DM Sans"/>
                <a:sym typeface="DM Sans"/>
              </a:rPr>
              <a:t>23</a:t>
            </a:r>
          </a:p>
          <a:p>
            <a:pPr algn="just">
              <a:lnSpc>
                <a:spcPts val="4479"/>
              </a:lnSpc>
            </a:pPr>
            <a:r>
              <a:rPr lang="en-US" sz="2799">
                <a:solidFill>
                  <a:srgbClr val="272727"/>
                </a:solidFill>
                <a:latin typeface="DM Sans"/>
                <a:ea typeface="DM Sans"/>
                <a:cs typeface="DM Sans"/>
                <a:sym typeface="DM Sans"/>
              </a:rPr>
              <a:t>25</a:t>
            </a:r>
          </a:p>
          <a:p>
            <a:pPr algn="just" marL="0" indent="0" lvl="0">
              <a:lnSpc>
                <a:spcPts val="4479"/>
              </a:lnSpc>
            </a:pPr>
            <a:r>
              <a:rPr lang="en-US" sz="2799">
                <a:solidFill>
                  <a:srgbClr val="272727"/>
                </a:solidFill>
                <a:latin typeface="DM Sans"/>
                <a:ea typeface="DM Sans"/>
                <a:cs typeface="DM Sans"/>
                <a:sym typeface="DM Sans"/>
              </a:rPr>
              <a:t>29</a:t>
            </a:r>
          </a:p>
        </p:txBody>
      </p:sp>
    </p:spTree>
  </p:cSld>
  <p:clrMapOvr>
    <a:masterClrMapping/>
  </p:clrMapOvr>
  <p:transition spd="slow">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698225" y="3740875"/>
            <a:ext cx="2542093" cy="2542093"/>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5" id="5"/>
          <p:cNvGrpSpPr/>
          <p:nvPr/>
        </p:nvGrpSpPr>
        <p:grpSpPr>
          <a:xfrm rot="0">
            <a:off x="10865332" y="3740875"/>
            <a:ext cx="2542093" cy="2542093"/>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TextBox 7" id="7"/>
          <p:cNvSpPr txBox="true"/>
          <p:nvPr/>
        </p:nvSpPr>
        <p:spPr>
          <a:xfrm rot="0">
            <a:off x="1741009" y="2113627"/>
            <a:ext cx="9674865"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Percepción remota</a:t>
            </a:r>
          </a:p>
        </p:txBody>
      </p:sp>
      <p:sp>
        <p:nvSpPr>
          <p:cNvPr name="AutoShape 8" id="8"/>
          <p:cNvSpPr/>
          <p:nvPr/>
        </p:nvSpPr>
        <p:spPr>
          <a:xfrm>
            <a:off x="8791618" y="2704154"/>
            <a:ext cx="7044796" cy="0"/>
          </a:xfrm>
          <a:prstGeom prst="line">
            <a:avLst/>
          </a:prstGeom>
          <a:ln cap="flat" w="47625">
            <a:solidFill>
              <a:srgbClr val="5AB787"/>
            </a:solidFill>
            <a:prstDash val="solid"/>
            <a:headEnd type="none" len="sm" w="sm"/>
            <a:tailEnd type="none" len="sm" w="sm"/>
          </a:ln>
        </p:spPr>
      </p:sp>
      <p:grpSp>
        <p:nvGrpSpPr>
          <p:cNvPr name="Group 9" id="9"/>
          <p:cNvGrpSpPr/>
          <p:nvPr/>
        </p:nvGrpSpPr>
        <p:grpSpPr>
          <a:xfrm rot="0">
            <a:off x="1536484" y="1970752"/>
            <a:ext cx="574238" cy="574238"/>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sp>
        <p:nvSpPr>
          <p:cNvPr name="Freeform 11" id="11"/>
          <p:cNvSpPr/>
          <p:nvPr/>
        </p:nvSpPr>
        <p:spPr>
          <a:xfrm flipH="false" flipV="false" rot="0">
            <a:off x="3868912" y="4159385"/>
            <a:ext cx="3663467" cy="2321723"/>
          </a:xfrm>
          <a:custGeom>
            <a:avLst/>
            <a:gdLst/>
            <a:ahLst/>
            <a:cxnLst/>
            <a:rect r="r" b="b" t="t" l="l"/>
            <a:pathLst>
              <a:path h="2321723" w="3663467">
                <a:moveTo>
                  <a:pt x="0" y="0"/>
                </a:moveTo>
                <a:lnTo>
                  <a:pt x="3663468" y="0"/>
                </a:lnTo>
                <a:lnTo>
                  <a:pt x="3663468" y="2321723"/>
                </a:lnTo>
                <a:lnTo>
                  <a:pt x="0" y="2321723"/>
                </a:lnTo>
                <a:lnTo>
                  <a:pt x="0" y="0"/>
                </a:lnTo>
                <a:close/>
              </a:path>
            </a:pathLst>
          </a:custGeom>
          <a:blipFill>
            <a:blip r:embed="rId4"/>
            <a:stretch>
              <a:fillRect l="0" t="0" r="0" b="0"/>
            </a:stretch>
          </a:blipFill>
        </p:spPr>
      </p:sp>
      <p:sp>
        <p:nvSpPr>
          <p:cNvPr name="Freeform 12" id="12"/>
          <p:cNvSpPr/>
          <p:nvPr/>
        </p:nvSpPr>
        <p:spPr>
          <a:xfrm flipH="false" flipV="false" rot="0">
            <a:off x="10441592" y="4307189"/>
            <a:ext cx="3286120" cy="1975780"/>
          </a:xfrm>
          <a:custGeom>
            <a:avLst/>
            <a:gdLst/>
            <a:ahLst/>
            <a:cxnLst/>
            <a:rect r="r" b="b" t="t" l="l"/>
            <a:pathLst>
              <a:path h="1975780" w="3286120">
                <a:moveTo>
                  <a:pt x="0" y="0"/>
                </a:moveTo>
                <a:lnTo>
                  <a:pt x="3286120" y="0"/>
                </a:lnTo>
                <a:lnTo>
                  <a:pt x="3286120" y="1975779"/>
                </a:lnTo>
                <a:lnTo>
                  <a:pt x="0" y="1975779"/>
                </a:lnTo>
                <a:lnTo>
                  <a:pt x="0" y="0"/>
                </a:lnTo>
                <a:close/>
              </a:path>
            </a:pathLst>
          </a:custGeom>
          <a:blipFill>
            <a:blip r:embed="rId5"/>
            <a:stretch>
              <a:fillRect l="0" t="0" r="0" b="0"/>
            </a:stretch>
          </a:blipFill>
        </p:spPr>
      </p:sp>
      <p:sp>
        <p:nvSpPr>
          <p:cNvPr name="TextBox 13" id="13"/>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20</a:t>
            </a:r>
          </a:p>
        </p:txBody>
      </p:sp>
      <p:sp>
        <p:nvSpPr>
          <p:cNvPr name="TextBox 14" id="14"/>
          <p:cNvSpPr txBox="true"/>
          <p:nvPr/>
        </p:nvSpPr>
        <p:spPr>
          <a:xfrm rot="0">
            <a:off x="3003967" y="6490633"/>
            <a:ext cx="6160822" cy="487866"/>
          </a:xfrm>
          <a:prstGeom prst="rect">
            <a:avLst/>
          </a:prstGeom>
        </p:spPr>
        <p:txBody>
          <a:bodyPr anchor="t" rtlCol="false" tIns="0" lIns="0" bIns="0" rIns="0">
            <a:spAutoFit/>
          </a:bodyPr>
          <a:lstStyle/>
          <a:p>
            <a:pPr algn="ctr" marL="0" indent="0" lvl="0">
              <a:lnSpc>
                <a:spcPts val="4134"/>
              </a:lnSpc>
            </a:pPr>
            <a:r>
              <a:rPr lang="en-US" b="true" sz="2583">
                <a:solidFill>
                  <a:srgbClr val="000000"/>
                </a:solidFill>
                <a:latin typeface="DM Sans Bold"/>
                <a:ea typeface="DM Sans Bold"/>
                <a:cs typeface="DM Sans Bold"/>
                <a:sym typeface="DM Sans Bold"/>
              </a:rPr>
              <a:t>Percepción remota satelital</a:t>
            </a:r>
          </a:p>
        </p:txBody>
      </p:sp>
      <p:sp>
        <p:nvSpPr>
          <p:cNvPr name="TextBox 15" id="15"/>
          <p:cNvSpPr txBox="true"/>
          <p:nvPr/>
        </p:nvSpPr>
        <p:spPr>
          <a:xfrm rot="0">
            <a:off x="9370117" y="6484594"/>
            <a:ext cx="5221089" cy="487866"/>
          </a:xfrm>
          <a:prstGeom prst="rect">
            <a:avLst/>
          </a:prstGeom>
        </p:spPr>
        <p:txBody>
          <a:bodyPr anchor="t" rtlCol="false" tIns="0" lIns="0" bIns="0" rIns="0">
            <a:spAutoFit/>
          </a:bodyPr>
          <a:lstStyle/>
          <a:p>
            <a:pPr algn="ctr" marL="0" indent="0" lvl="0">
              <a:lnSpc>
                <a:spcPts val="4134"/>
              </a:lnSpc>
            </a:pPr>
            <a:r>
              <a:rPr lang="en-US" b="true" sz="2583">
                <a:solidFill>
                  <a:srgbClr val="000000"/>
                </a:solidFill>
                <a:latin typeface="DM Sans Bold"/>
                <a:ea typeface="DM Sans Bold"/>
                <a:cs typeface="DM Sans Bold"/>
                <a:sym typeface="DM Sans Bold"/>
              </a:rPr>
              <a:t>Percepción remota con drones</a:t>
            </a:r>
          </a:p>
        </p:txBody>
      </p:sp>
      <p:sp>
        <p:nvSpPr>
          <p:cNvPr name="TextBox 16" id="16"/>
          <p:cNvSpPr txBox="true"/>
          <p:nvPr/>
        </p:nvSpPr>
        <p:spPr>
          <a:xfrm rot="0">
            <a:off x="3003967" y="7084882"/>
            <a:ext cx="5713408" cy="2533650"/>
          </a:xfrm>
          <a:prstGeom prst="rect">
            <a:avLst/>
          </a:prstGeom>
        </p:spPr>
        <p:txBody>
          <a:bodyPr anchor="t" rtlCol="false" tIns="0" lIns="0" bIns="0" rIns="0">
            <a:spAutoFit/>
          </a:bodyPr>
          <a:lstStyle/>
          <a:p>
            <a:pPr algn="ctr">
              <a:lnSpc>
                <a:spcPts val="2860"/>
              </a:lnSpc>
            </a:pPr>
            <a:r>
              <a:rPr lang="en-US" sz="2383">
                <a:solidFill>
                  <a:srgbClr val="272727"/>
                </a:solidFill>
                <a:latin typeface="DM Sans"/>
                <a:ea typeface="DM Sans"/>
                <a:cs typeface="DM Sans"/>
                <a:sym typeface="DM Sans"/>
              </a:rPr>
              <a:t>Sentinel-1 (A y B), TerraSAR-X / TanDEM-X, Envisat, ALOS-2. RADARSAT-2</a:t>
            </a:r>
          </a:p>
          <a:p>
            <a:pPr algn="ctr">
              <a:lnSpc>
                <a:spcPts val="2860"/>
              </a:lnSpc>
            </a:pPr>
            <a:r>
              <a:rPr lang="en-US" sz="2383">
                <a:solidFill>
                  <a:srgbClr val="272727"/>
                </a:solidFill>
                <a:latin typeface="DM Sans"/>
                <a:ea typeface="DM Sans"/>
                <a:cs typeface="DM Sans"/>
                <a:sym typeface="DM Sans"/>
              </a:rPr>
              <a:t>-Imágenes satelitales múltitemporales </a:t>
            </a:r>
          </a:p>
          <a:p>
            <a:pPr algn="ctr">
              <a:lnSpc>
                <a:spcPts val="2860"/>
              </a:lnSpc>
            </a:pPr>
            <a:r>
              <a:rPr lang="en-US" sz="2383">
                <a:solidFill>
                  <a:srgbClr val="272727"/>
                </a:solidFill>
                <a:latin typeface="DM Sans"/>
                <a:ea typeface="DM Sans"/>
                <a:cs typeface="DM Sans"/>
                <a:sym typeface="DM Sans"/>
              </a:rPr>
              <a:t>-InSAR</a:t>
            </a:r>
          </a:p>
          <a:p>
            <a:pPr algn="ctr">
              <a:lnSpc>
                <a:spcPts val="2860"/>
              </a:lnSpc>
            </a:pPr>
            <a:r>
              <a:rPr lang="en-US" sz="2383">
                <a:solidFill>
                  <a:srgbClr val="272727"/>
                </a:solidFill>
                <a:latin typeface="DM Sans"/>
                <a:ea typeface="DM Sans"/>
                <a:cs typeface="DM Sans"/>
                <a:sym typeface="DM Sans"/>
              </a:rPr>
              <a:t>-DInSAR</a:t>
            </a:r>
          </a:p>
          <a:p>
            <a:pPr algn="ctr" marL="0" indent="0" lvl="0">
              <a:lnSpc>
                <a:spcPts val="2860"/>
              </a:lnSpc>
            </a:pPr>
            <a:r>
              <a:rPr lang="en-US" sz="2383">
                <a:solidFill>
                  <a:srgbClr val="272727"/>
                </a:solidFill>
                <a:latin typeface="DM Sans"/>
                <a:ea typeface="DM Sans"/>
                <a:cs typeface="DM Sans"/>
                <a:sym typeface="DM Sans"/>
              </a:rPr>
              <a:t>-NDVI</a:t>
            </a:r>
          </a:p>
        </p:txBody>
      </p:sp>
      <p:sp>
        <p:nvSpPr>
          <p:cNvPr name="TextBox 17" id="17"/>
          <p:cNvSpPr txBox="true"/>
          <p:nvPr/>
        </p:nvSpPr>
        <p:spPr>
          <a:xfrm rot="0">
            <a:off x="9164789" y="6915150"/>
            <a:ext cx="5566880" cy="2343150"/>
          </a:xfrm>
          <a:prstGeom prst="rect">
            <a:avLst/>
          </a:prstGeom>
        </p:spPr>
        <p:txBody>
          <a:bodyPr anchor="t" rtlCol="false" tIns="0" lIns="0" bIns="0" rIns="0">
            <a:spAutoFit/>
          </a:bodyPr>
          <a:lstStyle/>
          <a:p>
            <a:pPr algn="ctr">
              <a:lnSpc>
                <a:spcPts val="3100"/>
              </a:lnSpc>
            </a:pPr>
            <a:r>
              <a:rPr lang="en-US" sz="2583">
                <a:solidFill>
                  <a:srgbClr val="272727"/>
                </a:solidFill>
                <a:latin typeface="DM Sans"/>
                <a:ea typeface="DM Sans"/>
                <a:cs typeface="DM Sans"/>
                <a:sym typeface="DM Sans"/>
              </a:rPr>
              <a:t>-Topografía</a:t>
            </a:r>
          </a:p>
          <a:p>
            <a:pPr algn="ctr">
              <a:lnSpc>
                <a:spcPts val="3100"/>
              </a:lnSpc>
            </a:pPr>
            <a:r>
              <a:rPr lang="en-US" sz="2583">
                <a:solidFill>
                  <a:srgbClr val="272727"/>
                </a:solidFill>
                <a:latin typeface="DM Sans"/>
                <a:ea typeface="DM Sans"/>
                <a:cs typeface="DM Sans"/>
                <a:sym typeface="DM Sans"/>
              </a:rPr>
              <a:t>-Modelado 3d</a:t>
            </a:r>
          </a:p>
          <a:p>
            <a:pPr algn="ctr">
              <a:lnSpc>
                <a:spcPts val="3100"/>
              </a:lnSpc>
            </a:pPr>
            <a:r>
              <a:rPr lang="en-US" sz="2583">
                <a:solidFill>
                  <a:srgbClr val="272727"/>
                </a:solidFill>
                <a:latin typeface="DM Sans"/>
                <a:ea typeface="DM Sans"/>
                <a:cs typeface="DM Sans"/>
                <a:sym typeface="DM Sans"/>
              </a:rPr>
              <a:t>-Análisis de peligros</a:t>
            </a:r>
          </a:p>
          <a:p>
            <a:pPr algn="ctr">
              <a:lnSpc>
                <a:spcPts val="3100"/>
              </a:lnSpc>
            </a:pPr>
            <a:r>
              <a:rPr lang="en-US" sz="2583">
                <a:solidFill>
                  <a:srgbClr val="272727"/>
                </a:solidFill>
                <a:latin typeface="DM Sans"/>
                <a:ea typeface="DM Sans"/>
                <a:cs typeface="DM Sans"/>
                <a:sym typeface="DM Sans"/>
              </a:rPr>
              <a:t>-Fotogrametría </a:t>
            </a:r>
          </a:p>
          <a:p>
            <a:pPr algn="ctr">
              <a:lnSpc>
                <a:spcPts val="3100"/>
              </a:lnSpc>
            </a:pPr>
            <a:r>
              <a:rPr lang="en-US" sz="2583">
                <a:solidFill>
                  <a:srgbClr val="272727"/>
                </a:solidFill>
                <a:latin typeface="DM Sans"/>
                <a:ea typeface="DM Sans"/>
                <a:cs typeface="DM Sans"/>
                <a:sym typeface="DM Sans"/>
              </a:rPr>
              <a:t>-Indices de vegetación</a:t>
            </a:r>
          </a:p>
          <a:p>
            <a:pPr algn="ctr" marL="0" indent="0" lvl="0">
              <a:lnSpc>
                <a:spcPts val="3100"/>
              </a:lnSpc>
            </a:pPr>
          </a:p>
        </p:txBody>
      </p:sp>
    </p:spTree>
  </p:cSld>
  <p:clrMapOvr>
    <a:masterClrMapping/>
  </p:clrMapOvr>
  <p:transition spd="slow">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399827"/>
            <a:ext cx="16230600" cy="2344073"/>
            <a:chOff x="0" y="0"/>
            <a:chExt cx="6671512" cy="963520"/>
          </a:xfrm>
        </p:grpSpPr>
        <p:sp>
          <p:nvSpPr>
            <p:cNvPr name="Freeform 4" id="4"/>
            <p:cNvSpPr/>
            <p:nvPr/>
          </p:nvSpPr>
          <p:spPr>
            <a:xfrm flipH="false" flipV="false" rot="0">
              <a:off x="0" y="0"/>
              <a:ext cx="6671512" cy="963520"/>
            </a:xfrm>
            <a:custGeom>
              <a:avLst/>
              <a:gdLst/>
              <a:ahLst/>
              <a:cxnLst/>
              <a:rect r="r" b="b" t="t" l="l"/>
              <a:pathLst>
                <a:path h="963520" w="6671512">
                  <a:moveTo>
                    <a:pt x="0" y="0"/>
                  </a:moveTo>
                  <a:lnTo>
                    <a:pt x="6671512" y="0"/>
                  </a:lnTo>
                  <a:lnTo>
                    <a:pt x="6671512" y="963520"/>
                  </a:lnTo>
                  <a:lnTo>
                    <a:pt x="0" y="963520"/>
                  </a:lnTo>
                  <a:close/>
                </a:path>
              </a:pathLst>
            </a:custGeom>
            <a:solidFill>
              <a:srgbClr val="5AB787"/>
            </a:solidFill>
          </p:spPr>
        </p:sp>
      </p:grpSp>
      <p:grpSp>
        <p:nvGrpSpPr>
          <p:cNvPr name="Group 5" id="5"/>
          <p:cNvGrpSpPr>
            <a:grpSpLocks noChangeAspect="true"/>
          </p:cNvGrpSpPr>
          <p:nvPr/>
        </p:nvGrpSpPr>
        <p:grpSpPr>
          <a:xfrm rot="0">
            <a:off x="15599558" y="6086800"/>
            <a:ext cx="1659742" cy="1659736"/>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18142" t="0" r="-18142" b="0"/>
              </a:stretch>
            </a:blipFill>
          </p:spPr>
        </p:sp>
      </p:grpSp>
      <p:grpSp>
        <p:nvGrpSpPr>
          <p:cNvPr name="Group 7" id="7"/>
          <p:cNvGrpSpPr>
            <a:grpSpLocks noChangeAspect="true"/>
          </p:cNvGrpSpPr>
          <p:nvPr/>
        </p:nvGrpSpPr>
        <p:grpSpPr>
          <a:xfrm rot="0">
            <a:off x="13116807" y="6086800"/>
            <a:ext cx="1659742" cy="1659736"/>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24906" t="0" r="-24906" b="0"/>
              </a:stretch>
            </a:blipFill>
          </p:spPr>
        </p:sp>
      </p:grpSp>
      <p:grpSp>
        <p:nvGrpSpPr>
          <p:cNvPr name="Group 9" id="9"/>
          <p:cNvGrpSpPr>
            <a:grpSpLocks noChangeAspect="true"/>
          </p:cNvGrpSpPr>
          <p:nvPr/>
        </p:nvGrpSpPr>
        <p:grpSpPr>
          <a:xfrm rot="0">
            <a:off x="10633242" y="6086800"/>
            <a:ext cx="1659742" cy="1659736"/>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5046" t="0" r="-25046" b="0"/>
              </a:stretch>
            </a:blipFill>
          </p:spPr>
        </p:sp>
      </p:grpSp>
      <p:grpSp>
        <p:nvGrpSpPr>
          <p:cNvPr name="Group 11" id="11"/>
          <p:cNvGrpSpPr/>
          <p:nvPr/>
        </p:nvGrpSpPr>
        <p:grpSpPr>
          <a:xfrm rot="0">
            <a:off x="7465508" y="10052472"/>
            <a:ext cx="3732754" cy="263103"/>
            <a:chOff x="0" y="0"/>
            <a:chExt cx="2162162" cy="152400"/>
          </a:xfrm>
        </p:grpSpPr>
        <p:sp>
          <p:nvSpPr>
            <p:cNvPr name="Freeform 12" id="12"/>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3" id="13"/>
          <p:cNvGrpSpPr/>
          <p:nvPr/>
        </p:nvGrpSpPr>
        <p:grpSpPr>
          <a:xfrm rot="0">
            <a:off x="3732754" y="10052472"/>
            <a:ext cx="3732754" cy="263103"/>
            <a:chOff x="0" y="0"/>
            <a:chExt cx="2162162" cy="152400"/>
          </a:xfrm>
        </p:grpSpPr>
        <p:sp>
          <p:nvSpPr>
            <p:cNvPr name="Freeform 14" id="14"/>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5" id="15"/>
          <p:cNvGrpSpPr/>
          <p:nvPr/>
        </p:nvGrpSpPr>
        <p:grpSpPr>
          <a:xfrm rot="0">
            <a:off x="0" y="10052472"/>
            <a:ext cx="3732754" cy="263103"/>
            <a:chOff x="0" y="0"/>
            <a:chExt cx="2162162" cy="152400"/>
          </a:xfrm>
        </p:grpSpPr>
        <p:sp>
          <p:nvSpPr>
            <p:cNvPr name="Freeform 16" id="16"/>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TextBox 17" id="17"/>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21</a:t>
            </a:r>
          </a:p>
        </p:txBody>
      </p:sp>
      <p:sp>
        <p:nvSpPr>
          <p:cNvPr name="TextBox 18" id="18"/>
          <p:cNvSpPr txBox="true"/>
          <p:nvPr/>
        </p:nvSpPr>
        <p:spPr>
          <a:xfrm rot="0">
            <a:off x="1890205" y="3455208"/>
            <a:ext cx="14507590" cy="2139397"/>
          </a:xfrm>
          <a:prstGeom prst="rect">
            <a:avLst/>
          </a:prstGeom>
        </p:spPr>
        <p:txBody>
          <a:bodyPr anchor="t" rtlCol="false" tIns="0" lIns="0" bIns="0" rIns="0">
            <a:spAutoFit/>
          </a:bodyPr>
          <a:lstStyle/>
          <a:p>
            <a:pPr algn="l" marL="0" indent="0" lvl="0">
              <a:lnSpc>
                <a:spcPts val="4319"/>
              </a:lnSpc>
            </a:pPr>
            <a:r>
              <a:rPr lang="en-US" sz="2699">
                <a:solidFill>
                  <a:srgbClr val="FFFFFF"/>
                </a:solidFill>
                <a:latin typeface="DM Sans"/>
                <a:ea typeface="DM Sans"/>
                <a:cs typeface="DM Sans"/>
                <a:sym typeface="DM Sans"/>
              </a:rPr>
              <a:t>Rama de nuestros servicios que se encarga de brindar asesoría y soporte técnico a nuestros clientes en distintos procesos y fases que involucran nuestra ramas de estudio, desde asesoría de metodologías, obtención de datos, procesado, modelado y servicios complementarios.</a:t>
            </a:r>
          </a:p>
        </p:txBody>
      </p:sp>
      <p:sp>
        <p:nvSpPr>
          <p:cNvPr name="TextBox 19" id="19"/>
          <p:cNvSpPr txBox="true"/>
          <p:nvPr/>
        </p:nvSpPr>
        <p:spPr>
          <a:xfrm rot="0">
            <a:off x="1028700" y="2096605"/>
            <a:ext cx="10880890"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Asesoría y soporte</a:t>
            </a:r>
          </a:p>
        </p:txBody>
      </p:sp>
    </p:spTree>
  </p:cSld>
  <p:clrMapOvr>
    <a:masterClrMapping/>
  </p:clrMapOvr>
  <p:transition spd="slow">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08532" y="4885142"/>
            <a:ext cx="1823595" cy="1823595"/>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5" id="5"/>
          <p:cNvGrpSpPr/>
          <p:nvPr/>
        </p:nvGrpSpPr>
        <p:grpSpPr>
          <a:xfrm rot="0">
            <a:off x="5133704" y="4885142"/>
            <a:ext cx="1823595" cy="1823595"/>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7" id="7"/>
          <p:cNvGrpSpPr/>
          <p:nvPr/>
        </p:nvGrpSpPr>
        <p:grpSpPr>
          <a:xfrm rot="0">
            <a:off x="8058875" y="4885142"/>
            <a:ext cx="1823595" cy="1823595"/>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9" id="9"/>
          <p:cNvGrpSpPr/>
          <p:nvPr/>
        </p:nvGrpSpPr>
        <p:grpSpPr>
          <a:xfrm rot="0">
            <a:off x="10984047" y="4885142"/>
            <a:ext cx="1823595" cy="1823595"/>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TextBox 11" id="11"/>
          <p:cNvSpPr txBox="true"/>
          <p:nvPr/>
        </p:nvSpPr>
        <p:spPr>
          <a:xfrm rot="0">
            <a:off x="2269755" y="2170777"/>
            <a:ext cx="9674865"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Asesoria y soporte</a:t>
            </a:r>
          </a:p>
        </p:txBody>
      </p:sp>
      <p:sp>
        <p:nvSpPr>
          <p:cNvPr name="AutoShape 12" id="12"/>
          <p:cNvSpPr/>
          <p:nvPr/>
        </p:nvSpPr>
        <p:spPr>
          <a:xfrm>
            <a:off x="9042198" y="2761304"/>
            <a:ext cx="7044796" cy="0"/>
          </a:xfrm>
          <a:prstGeom prst="line">
            <a:avLst/>
          </a:prstGeom>
          <a:ln cap="flat" w="47625">
            <a:solidFill>
              <a:srgbClr val="5AB787"/>
            </a:solidFill>
            <a:prstDash val="solid"/>
            <a:headEnd type="none" len="sm" w="sm"/>
            <a:tailEnd type="none" len="sm" w="sm"/>
          </a:ln>
        </p:spPr>
      </p:sp>
      <p:grpSp>
        <p:nvGrpSpPr>
          <p:cNvPr name="Group 13" id="13"/>
          <p:cNvGrpSpPr/>
          <p:nvPr/>
        </p:nvGrpSpPr>
        <p:grpSpPr>
          <a:xfrm rot="0">
            <a:off x="2027129" y="1970752"/>
            <a:ext cx="574238" cy="574238"/>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grpSp>
        <p:nvGrpSpPr>
          <p:cNvPr name="Group 15" id="15"/>
          <p:cNvGrpSpPr/>
          <p:nvPr/>
        </p:nvGrpSpPr>
        <p:grpSpPr>
          <a:xfrm rot="0">
            <a:off x="13983369" y="4885142"/>
            <a:ext cx="1823595" cy="1823595"/>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Freeform 17" id="17"/>
          <p:cNvSpPr/>
          <p:nvPr/>
        </p:nvSpPr>
        <p:spPr>
          <a:xfrm flipH="false" flipV="false" rot="0">
            <a:off x="1435008" y="4746480"/>
            <a:ext cx="2593796" cy="1962257"/>
          </a:xfrm>
          <a:custGeom>
            <a:avLst/>
            <a:gdLst/>
            <a:ahLst/>
            <a:cxnLst/>
            <a:rect r="r" b="b" t="t" l="l"/>
            <a:pathLst>
              <a:path h="1962257" w="2593796">
                <a:moveTo>
                  <a:pt x="0" y="0"/>
                </a:moveTo>
                <a:lnTo>
                  <a:pt x="2593796" y="0"/>
                </a:lnTo>
                <a:lnTo>
                  <a:pt x="2593796" y="1962257"/>
                </a:lnTo>
                <a:lnTo>
                  <a:pt x="0" y="1962257"/>
                </a:lnTo>
                <a:lnTo>
                  <a:pt x="0" y="0"/>
                </a:lnTo>
                <a:close/>
              </a:path>
            </a:pathLst>
          </a:custGeom>
          <a:blipFill>
            <a:blip r:embed="rId4"/>
            <a:stretch>
              <a:fillRect l="-13548" t="0" r="0" b="0"/>
            </a:stretch>
          </a:blipFill>
        </p:spPr>
      </p:sp>
      <p:sp>
        <p:nvSpPr>
          <p:cNvPr name="Freeform 18" id="18"/>
          <p:cNvSpPr/>
          <p:nvPr/>
        </p:nvSpPr>
        <p:spPr>
          <a:xfrm flipH="false" flipV="false" rot="0">
            <a:off x="4332389" y="5012680"/>
            <a:ext cx="2621586" cy="1749909"/>
          </a:xfrm>
          <a:custGeom>
            <a:avLst/>
            <a:gdLst/>
            <a:ahLst/>
            <a:cxnLst/>
            <a:rect r="r" b="b" t="t" l="l"/>
            <a:pathLst>
              <a:path h="1749909" w="2621586">
                <a:moveTo>
                  <a:pt x="0" y="0"/>
                </a:moveTo>
                <a:lnTo>
                  <a:pt x="2621586" y="0"/>
                </a:lnTo>
                <a:lnTo>
                  <a:pt x="2621586" y="1749909"/>
                </a:lnTo>
                <a:lnTo>
                  <a:pt x="0" y="1749909"/>
                </a:lnTo>
                <a:lnTo>
                  <a:pt x="0" y="0"/>
                </a:lnTo>
                <a:close/>
              </a:path>
            </a:pathLst>
          </a:custGeom>
          <a:blipFill>
            <a:blip r:embed="rId5"/>
            <a:stretch>
              <a:fillRect l="0" t="0" r="0" b="0"/>
            </a:stretch>
          </a:blipFill>
        </p:spPr>
      </p:sp>
      <p:sp>
        <p:nvSpPr>
          <p:cNvPr name="Freeform 19" id="19"/>
          <p:cNvSpPr/>
          <p:nvPr/>
        </p:nvSpPr>
        <p:spPr>
          <a:xfrm flipH="false" flipV="false" rot="0">
            <a:off x="7733311" y="5275397"/>
            <a:ext cx="2149159" cy="1431877"/>
          </a:xfrm>
          <a:custGeom>
            <a:avLst/>
            <a:gdLst/>
            <a:ahLst/>
            <a:cxnLst/>
            <a:rect r="r" b="b" t="t" l="l"/>
            <a:pathLst>
              <a:path h="1431877" w="2149159">
                <a:moveTo>
                  <a:pt x="0" y="0"/>
                </a:moveTo>
                <a:lnTo>
                  <a:pt x="2149160" y="0"/>
                </a:lnTo>
                <a:lnTo>
                  <a:pt x="2149160" y="1431877"/>
                </a:lnTo>
                <a:lnTo>
                  <a:pt x="0" y="1431877"/>
                </a:lnTo>
                <a:lnTo>
                  <a:pt x="0" y="0"/>
                </a:lnTo>
                <a:close/>
              </a:path>
            </a:pathLst>
          </a:custGeom>
          <a:blipFill>
            <a:blip r:embed="rId6"/>
            <a:stretch>
              <a:fillRect l="0" t="0" r="0" b="0"/>
            </a:stretch>
          </a:blipFill>
        </p:spPr>
      </p:sp>
      <p:sp>
        <p:nvSpPr>
          <p:cNvPr name="Freeform 20" id="20"/>
          <p:cNvSpPr/>
          <p:nvPr/>
        </p:nvSpPr>
        <p:spPr>
          <a:xfrm flipH="false" flipV="false" rot="0">
            <a:off x="10987371" y="4813054"/>
            <a:ext cx="1404497" cy="1967772"/>
          </a:xfrm>
          <a:custGeom>
            <a:avLst/>
            <a:gdLst/>
            <a:ahLst/>
            <a:cxnLst/>
            <a:rect r="r" b="b" t="t" l="l"/>
            <a:pathLst>
              <a:path h="1967772" w="1404497">
                <a:moveTo>
                  <a:pt x="0" y="0"/>
                </a:moveTo>
                <a:lnTo>
                  <a:pt x="1404497" y="0"/>
                </a:lnTo>
                <a:lnTo>
                  <a:pt x="1404497" y="1967772"/>
                </a:lnTo>
                <a:lnTo>
                  <a:pt x="0" y="1967772"/>
                </a:lnTo>
                <a:lnTo>
                  <a:pt x="0" y="0"/>
                </a:lnTo>
                <a:close/>
              </a:path>
            </a:pathLst>
          </a:custGeom>
          <a:blipFill>
            <a:blip r:embed="rId7"/>
            <a:stretch>
              <a:fillRect l="0" t="0" r="0" b="0"/>
            </a:stretch>
          </a:blipFill>
        </p:spPr>
      </p:sp>
      <p:sp>
        <p:nvSpPr>
          <p:cNvPr name="Freeform 21" id="21"/>
          <p:cNvSpPr/>
          <p:nvPr/>
        </p:nvSpPr>
        <p:spPr>
          <a:xfrm flipH="false" flipV="false" rot="0">
            <a:off x="13983369" y="4894667"/>
            <a:ext cx="2619002" cy="1960473"/>
          </a:xfrm>
          <a:custGeom>
            <a:avLst/>
            <a:gdLst/>
            <a:ahLst/>
            <a:cxnLst/>
            <a:rect r="r" b="b" t="t" l="l"/>
            <a:pathLst>
              <a:path h="1960473" w="2619002">
                <a:moveTo>
                  <a:pt x="0" y="0"/>
                </a:moveTo>
                <a:lnTo>
                  <a:pt x="2619003" y="0"/>
                </a:lnTo>
                <a:lnTo>
                  <a:pt x="2619003" y="1960473"/>
                </a:lnTo>
                <a:lnTo>
                  <a:pt x="0" y="1960473"/>
                </a:lnTo>
                <a:lnTo>
                  <a:pt x="0" y="0"/>
                </a:lnTo>
                <a:close/>
              </a:path>
            </a:pathLst>
          </a:custGeom>
          <a:blipFill>
            <a:blip r:embed="rId8"/>
            <a:stretch>
              <a:fillRect l="0" t="0" r="-12353" b="0"/>
            </a:stretch>
          </a:blipFill>
        </p:spPr>
      </p:sp>
      <p:sp>
        <p:nvSpPr>
          <p:cNvPr name="TextBox 22" id="22"/>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22</a:t>
            </a:r>
          </a:p>
        </p:txBody>
      </p:sp>
      <p:sp>
        <p:nvSpPr>
          <p:cNvPr name="TextBox 23" id="23"/>
          <p:cNvSpPr txBox="true"/>
          <p:nvPr/>
        </p:nvSpPr>
        <p:spPr>
          <a:xfrm rot="0">
            <a:off x="1908271" y="6859361"/>
            <a:ext cx="2424118" cy="1086940"/>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Obtención, manejo y procesado de datos geológicos</a:t>
            </a:r>
          </a:p>
        </p:txBody>
      </p:sp>
      <p:sp>
        <p:nvSpPr>
          <p:cNvPr name="TextBox 24" id="24"/>
          <p:cNvSpPr txBox="true"/>
          <p:nvPr/>
        </p:nvSpPr>
        <p:spPr>
          <a:xfrm rot="0">
            <a:off x="5133704" y="6859361"/>
            <a:ext cx="1823595" cy="1086940"/>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Asesoría en procesos constructivos</a:t>
            </a:r>
          </a:p>
        </p:txBody>
      </p:sp>
      <p:sp>
        <p:nvSpPr>
          <p:cNvPr name="TextBox 25" id="25"/>
          <p:cNvSpPr txBox="true"/>
          <p:nvPr/>
        </p:nvSpPr>
        <p:spPr>
          <a:xfrm rot="0">
            <a:off x="8058875" y="6859361"/>
            <a:ext cx="1823595" cy="1086940"/>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Diseño de campañas de exploración</a:t>
            </a:r>
          </a:p>
        </p:txBody>
      </p:sp>
      <p:sp>
        <p:nvSpPr>
          <p:cNvPr name="TextBox 26" id="26"/>
          <p:cNvSpPr txBox="true"/>
          <p:nvPr/>
        </p:nvSpPr>
        <p:spPr>
          <a:xfrm rot="0">
            <a:off x="10984047" y="6859361"/>
            <a:ext cx="1823595" cy="715465"/>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Equipamiento geofísico</a:t>
            </a:r>
          </a:p>
        </p:txBody>
      </p:sp>
      <p:sp>
        <p:nvSpPr>
          <p:cNvPr name="TextBox 27" id="27"/>
          <p:cNvSpPr txBox="true"/>
          <p:nvPr/>
        </p:nvSpPr>
        <p:spPr>
          <a:xfrm rot="0">
            <a:off x="13912542" y="6859361"/>
            <a:ext cx="2174453" cy="1086940"/>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Integración de estudios multidiciplinarios</a:t>
            </a:r>
          </a:p>
        </p:txBody>
      </p:sp>
    </p:spTree>
  </p:cSld>
  <p:clrMapOvr>
    <a:masterClrMapping/>
  </p:clrMapOvr>
  <p:transition spd="slow">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134815"/>
            <a:ext cx="16230600" cy="2512319"/>
            <a:chOff x="0" y="0"/>
            <a:chExt cx="6671512" cy="1032677"/>
          </a:xfrm>
        </p:grpSpPr>
        <p:sp>
          <p:nvSpPr>
            <p:cNvPr name="Freeform 4" id="4"/>
            <p:cNvSpPr/>
            <p:nvPr/>
          </p:nvSpPr>
          <p:spPr>
            <a:xfrm flipH="false" flipV="false" rot="0">
              <a:off x="0" y="0"/>
              <a:ext cx="6671512" cy="1032677"/>
            </a:xfrm>
            <a:custGeom>
              <a:avLst/>
              <a:gdLst/>
              <a:ahLst/>
              <a:cxnLst/>
              <a:rect r="r" b="b" t="t" l="l"/>
              <a:pathLst>
                <a:path h="1032677" w="6671512">
                  <a:moveTo>
                    <a:pt x="0" y="0"/>
                  </a:moveTo>
                  <a:lnTo>
                    <a:pt x="6671512" y="0"/>
                  </a:lnTo>
                  <a:lnTo>
                    <a:pt x="6671512" y="1032677"/>
                  </a:lnTo>
                  <a:lnTo>
                    <a:pt x="0" y="1032677"/>
                  </a:lnTo>
                  <a:close/>
                </a:path>
              </a:pathLst>
            </a:custGeom>
            <a:solidFill>
              <a:srgbClr val="5AB787"/>
            </a:solidFill>
          </p:spPr>
        </p:sp>
      </p:grpSp>
      <p:grpSp>
        <p:nvGrpSpPr>
          <p:cNvPr name="Group 5" id="5"/>
          <p:cNvGrpSpPr>
            <a:grpSpLocks noChangeAspect="true"/>
          </p:cNvGrpSpPr>
          <p:nvPr/>
        </p:nvGrpSpPr>
        <p:grpSpPr>
          <a:xfrm rot="0">
            <a:off x="15493266" y="5980509"/>
            <a:ext cx="1766034" cy="1766027"/>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5046" t="0" r="-25046" b="0"/>
              </a:stretch>
            </a:blipFill>
          </p:spPr>
        </p:sp>
      </p:grpSp>
      <p:grpSp>
        <p:nvGrpSpPr>
          <p:cNvPr name="Group 7" id="7"/>
          <p:cNvGrpSpPr>
            <a:grpSpLocks noChangeAspect="true"/>
          </p:cNvGrpSpPr>
          <p:nvPr/>
        </p:nvGrpSpPr>
        <p:grpSpPr>
          <a:xfrm rot="0">
            <a:off x="12851518" y="5980509"/>
            <a:ext cx="1766034" cy="1766027"/>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25046" t="0" r="-25046" b="0"/>
              </a:stretch>
            </a:blipFill>
          </p:spPr>
        </p:sp>
      </p:grpSp>
      <p:grpSp>
        <p:nvGrpSpPr>
          <p:cNvPr name="Group 9" id="9"/>
          <p:cNvGrpSpPr>
            <a:grpSpLocks noChangeAspect="true"/>
          </p:cNvGrpSpPr>
          <p:nvPr/>
        </p:nvGrpSpPr>
        <p:grpSpPr>
          <a:xfrm rot="0">
            <a:off x="10208903" y="5980509"/>
            <a:ext cx="1766034" cy="1766027"/>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4906" t="0" r="-24906" b="0"/>
              </a:stretch>
            </a:blipFill>
          </p:spPr>
        </p:sp>
      </p:grpSp>
      <p:grpSp>
        <p:nvGrpSpPr>
          <p:cNvPr name="Group 11" id="11"/>
          <p:cNvGrpSpPr/>
          <p:nvPr/>
        </p:nvGrpSpPr>
        <p:grpSpPr>
          <a:xfrm rot="0">
            <a:off x="7465508" y="10052472"/>
            <a:ext cx="3732754" cy="263103"/>
            <a:chOff x="0" y="0"/>
            <a:chExt cx="2162162" cy="152400"/>
          </a:xfrm>
        </p:grpSpPr>
        <p:sp>
          <p:nvSpPr>
            <p:cNvPr name="Freeform 12" id="12"/>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3" id="13"/>
          <p:cNvGrpSpPr/>
          <p:nvPr/>
        </p:nvGrpSpPr>
        <p:grpSpPr>
          <a:xfrm rot="0">
            <a:off x="3732754" y="10052472"/>
            <a:ext cx="3732754" cy="263103"/>
            <a:chOff x="0" y="0"/>
            <a:chExt cx="2162162" cy="152400"/>
          </a:xfrm>
        </p:grpSpPr>
        <p:sp>
          <p:nvSpPr>
            <p:cNvPr name="Freeform 14" id="14"/>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5" id="15"/>
          <p:cNvGrpSpPr/>
          <p:nvPr/>
        </p:nvGrpSpPr>
        <p:grpSpPr>
          <a:xfrm rot="0">
            <a:off x="0" y="10052472"/>
            <a:ext cx="3732754" cy="263103"/>
            <a:chOff x="0" y="0"/>
            <a:chExt cx="2162162" cy="152400"/>
          </a:xfrm>
        </p:grpSpPr>
        <p:sp>
          <p:nvSpPr>
            <p:cNvPr name="Freeform 16" id="16"/>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TextBox 17" id="17"/>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23</a:t>
            </a:r>
          </a:p>
        </p:txBody>
      </p:sp>
      <p:sp>
        <p:nvSpPr>
          <p:cNvPr name="TextBox 18" id="18"/>
          <p:cNvSpPr txBox="true"/>
          <p:nvPr/>
        </p:nvSpPr>
        <p:spPr>
          <a:xfrm rot="0">
            <a:off x="1409502" y="3329835"/>
            <a:ext cx="14988293" cy="2139461"/>
          </a:xfrm>
          <a:prstGeom prst="rect">
            <a:avLst/>
          </a:prstGeom>
        </p:spPr>
        <p:txBody>
          <a:bodyPr anchor="t" rtlCol="false" tIns="0" lIns="0" bIns="0" rIns="0">
            <a:spAutoFit/>
          </a:bodyPr>
          <a:lstStyle/>
          <a:p>
            <a:pPr algn="l" marL="0" indent="0" lvl="0">
              <a:lnSpc>
                <a:spcPts val="4319"/>
              </a:lnSpc>
            </a:pPr>
            <a:r>
              <a:rPr lang="en-US" sz="2699">
                <a:solidFill>
                  <a:srgbClr val="FFFFFF"/>
                </a:solidFill>
                <a:latin typeface="DM Sans"/>
                <a:ea typeface="DM Sans"/>
                <a:cs typeface="DM Sans"/>
                <a:sym typeface="DM Sans"/>
              </a:rPr>
              <a:t>Rama de nuestros servicios que se encarga de brindar asesoría y soporte técnico a nuestros clientes en distintos procesos y fases que involucran nuestra ramas de estudio, desde asesoría de metodologías, obtención de datos, procesado, modelado y adaptación de servicios. La modalidad puede ser presencial o a distancia (para algunos cursos)</a:t>
            </a:r>
          </a:p>
        </p:txBody>
      </p:sp>
      <p:sp>
        <p:nvSpPr>
          <p:cNvPr name="TextBox 19" id="19"/>
          <p:cNvSpPr txBox="true"/>
          <p:nvPr/>
        </p:nvSpPr>
        <p:spPr>
          <a:xfrm rot="0">
            <a:off x="1028700" y="2066514"/>
            <a:ext cx="10880890"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Cursos y capacitación</a:t>
            </a:r>
          </a:p>
        </p:txBody>
      </p:sp>
    </p:spTree>
  </p:cSld>
  <p:clrMapOvr>
    <a:masterClrMapping/>
  </p:clrMapOvr>
  <p:transition spd="slow">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08532" y="3451000"/>
            <a:ext cx="1823595" cy="1823595"/>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5" id="5"/>
          <p:cNvGrpSpPr/>
          <p:nvPr/>
        </p:nvGrpSpPr>
        <p:grpSpPr>
          <a:xfrm rot="0">
            <a:off x="5133704" y="3451000"/>
            <a:ext cx="1823595" cy="1823595"/>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7" id="7"/>
          <p:cNvGrpSpPr/>
          <p:nvPr/>
        </p:nvGrpSpPr>
        <p:grpSpPr>
          <a:xfrm rot="0">
            <a:off x="8058875" y="3451000"/>
            <a:ext cx="1823595" cy="1823595"/>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9" id="9"/>
          <p:cNvGrpSpPr/>
          <p:nvPr/>
        </p:nvGrpSpPr>
        <p:grpSpPr>
          <a:xfrm rot="0">
            <a:off x="10984047" y="3451000"/>
            <a:ext cx="1823595" cy="1823595"/>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TextBox 11" id="11"/>
          <p:cNvSpPr txBox="true"/>
          <p:nvPr/>
        </p:nvSpPr>
        <p:spPr>
          <a:xfrm rot="0">
            <a:off x="1401599" y="2170777"/>
            <a:ext cx="9674865"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Cursos y capacitación</a:t>
            </a:r>
          </a:p>
        </p:txBody>
      </p:sp>
      <p:sp>
        <p:nvSpPr>
          <p:cNvPr name="AutoShape 12" id="12"/>
          <p:cNvSpPr/>
          <p:nvPr/>
        </p:nvSpPr>
        <p:spPr>
          <a:xfrm>
            <a:off x="9527955" y="2761304"/>
            <a:ext cx="7044796" cy="0"/>
          </a:xfrm>
          <a:prstGeom prst="line">
            <a:avLst/>
          </a:prstGeom>
          <a:ln cap="flat" w="47625">
            <a:solidFill>
              <a:srgbClr val="5AB787"/>
            </a:solidFill>
            <a:prstDash val="solid"/>
            <a:headEnd type="none" len="sm" w="sm"/>
            <a:tailEnd type="none" len="sm" w="sm"/>
          </a:ln>
        </p:spPr>
      </p:sp>
      <p:grpSp>
        <p:nvGrpSpPr>
          <p:cNvPr name="Group 13" id="13"/>
          <p:cNvGrpSpPr/>
          <p:nvPr/>
        </p:nvGrpSpPr>
        <p:grpSpPr>
          <a:xfrm rot="0">
            <a:off x="1208069" y="1970752"/>
            <a:ext cx="574238" cy="574238"/>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grpSp>
        <p:nvGrpSpPr>
          <p:cNvPr name="Group 15" id="15"/>
          <p:cNvGrpSpPr/>
          <p:nvPr/>
        </p:nvGrpSpPr>
        <p:grpSpPr>
          <a:xfrm rot="0">
            <a:off x="13983369" y="3451000"/>
            <a:ext cx="1823595" cy="1823595"/>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17" id="17"/>
          <p:cNvGrpSpPr/>
          <p:nvPr/>
        </p:nvGrpSpPr>
        <p:grpSpPr>
          <a:xfrm rot="0">
            <a:off x="3402526" y="6865674"/>
            <a:ext cx="1823595" cy="1823595"/>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19" id="19"/>
          <p:cNvGrpSpPr/>
          <p:nvPr/>
        </p:nvGrpSpPr>
        <p:grpSpPr>
          <a:xfrm rot="0">
            <a:off x="6327697" y="6865674"/>
            <a:ext cx="1823595" cy="1823595"/>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21" id="21"/>
          <p:cNvGrpSpPr/>
          <p:nvPr/>
        </p:nvGrpSpPr>
        <p:grpSpPr>
          <a:xfrm rot="0">
            <a:off x="9252869" y="6865674"/>
            <a:ext cx="1823595" cy="1823595"/>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23" id="23"/>
          <p:cNvGrpSpPr/>
          <p:nvPr/>
        </p:nvGrpSpPr>
        <p:grpSpPr>
          <a:xfrm rot="0">
            <a:off x="12178040" y="6865674"/>
            <a:ext cx="1823595" cy="1823595"/>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Freeform 25" id="25"/>
          <p:cNvSpPr/>
          <p:nvPr/>
        </p:nvSpPr>
        <p:spPr>
          <a:xfrm flipH="false" flipV="false" rot="0">
            <a:off x="1460677" y="3178977"/>
            <a:ext cx="2571451" cy="2099145"/>
          </a:xfrm>
          <a:custGeom>
            <a:avLst/>
            <a:gdLst/>
            <a:ahLst/>
            <a:cxnLst/>
            <a:rect r="r" b="b" t="t" l="l"/>
            <a:pathLst>
              <a:path h="2099145" w="2571451">
                <a:moveTo>
                  <a:pt x="0" y="0"/>
                </a:moveTo>
                <a:lnTo>
                  <a:pt x="2571451" y="0"/>
                </a:lnTo>
                <a:lnTo>
                  <a:pt x="2571451" y="2099146"/>
                </a:lnTo>
                <a:lnTo>
                  <a:pt x="0" y="2099146"/>
                </a:lnTo>
                <a:lnTo>
                  <a:pt x="0" y="0"/>
                </a:lnTo>
                <a:close/>
              </a:path>
            </a:pathLst>
          </a:custGeom>
          <a:blipFill>
            <a:blip r:embed="rId4"/>
            <a:stretch>
              <a:fillRect l="-26536" t="-1636" r="0" b="-1636"/>
            </a:stretch>
          </a:blipFill>
        </p:spPr>
      </p:sp>
      <p:sp>
        <p:nvSpPr>
          <p:cNvPr name="Freeform 26" id="26"/>
          <p:cNvSpPr/>
          <p:nvPr/>
        </p:nvSpPr>
        <p:spPr>
          <a:xfrm flipH="false" flipV="false" rot="0">
            <a:off x="4332389" y="3496537"/>
            <a:ext cx="2624910" cy="1748846"/>
          </a:xfrm>
          <a:custGeom>
            <a:avLst/>
            <a:gdLst/>
            <a:ahLst/>
            <a:cxnLst/>
            <a:rect r="r" b="b" t="t" l="l"/>
            <a:pathLst>
              <a:path h="1748846" w="2624910">
                <a:moveTo>
                  <a:pt x="0" y="0"/>
                </a:moveTo>
                <a:lnTo>
                  <a:pt x="2624910" y="0"/>
                </a:lnTo>
                <a:lnTo>
                  <a:pt x="2624910" y="1748846"/>
                </a:lnTo>
                <a:lnTo>
                  <a:pt x="0" y="1748846"/>
                </a:lnTo>
                <a:lnTo>
                  <a:pt x="0" y="0"/>
                </a:lnTo>
                <a:close/>
              </a:path>
            </a:pathLst>
          </a:custGeom>
          <a:blipFill>
            <a:blip r:embed="rId5"/>
            <a:stretch>
              <a:fillRect l="0" t="0" r="0" b="0"/>
            </a:stretch>
          </a:blipFill>
        </p:spPr>
      </p:sp>
      <p:sp>
        <p:nvSpPr>
          <p:cNvPr name="Freeform 27" id="27"/>
          <p:cNvSpPr/>
          <p:nvPr/>
        </p:nvSpPr>
        <p:spPr>
          <a:xfrm flipH="false" flipV="false" rot="0">
            <a:off x="8806377" y="3451000"/>
            <a:ext cx="1195508" cy="1794383"/>
          </a:xfrm>
          <a:custGeom>
            <a:avLst/>
            <a:gdLst/>
            <a:ahLst/>
            <a:cxnLst/>
            <a:rect r="r" b="b" t="t" l="l"/>
            <a:pathLst>
              <a:path h="1794383" w="1195508">
                <a:moveTo>
                  <a:pt x="0" y="0"/>
                </a:moveTo>
                <a:lnTo>
                  <a:pt x="1195507" y="0"/>
                </a:lnTo>
                <a:lnTo>
                  <a:pt x="1195507" y="1794383"/>
                </a:lnTo>
                <a:lnTo>
                  <a:pt x="0" y="1794383"/>
                </a:lnTo>
                <a:lnTo>
                  <a:pt x="0" y="0"/>
                </a:lnTo>
                <a:close/>
              </a:path>
            </a:pathLst>
          </a:custGeom>
          <a:blipFill>
            <a:blip r:embed="rId6"/>
            <a:stretch>
              <a:fillRect l="0" t="0" r="0" b="0"/>
            </a:stretch>
          </a:blipFill>
        </p:spPr>
      </p:sp>
      <p:sp>
        <p:nvSpPr>
          <p:cNvPr name="Freeform 28" id="28"/>
          <p:cNvSpPr/>
          <p:nvPr/>
        </p:nvSpPr>
        <p:spPr>
          <a:xfrm flipH="false" flipV="false" rot="0">
            <a:off x="10928678" y="3473768"/>
            <a:ext cx="2161159" cy="1794829"/>
          </a:xfrm>
          <a:custGeom>
            <a:avLst/>
            <a:gdLst/>
            <a:ahLst/>
            <a:cxnLst/>
            <a:rect r="r" b="b" t="t" l="l"/>
            <a:pathLst>
              <a:path h="1794829" w="2161159">
                <a:moveTo>
                  <a:pt x="0" y="0"/>
                </a:moveTo>
                <a:lnTo>
                  <a:pt x="2161160" y="0"/>
                </a:lnTo>
                <a:lnTo>
                  <a:pt x="2161160" y="1794830"/>
                </a:lnTo>
                <a:lnTo>
                  <a:pt x="0" y="1794830"/>
                </a:lnTo>
                <a:lnTo>
                  <a:pt x="0" y="0"/>
                </a:lnTo>
                <a:close/>
              </a:path>
            </a:pathLst>
          </a:custGeom>
          <a:blipFill>
            <a:blip r:embed="rId7"/>
            <a:stretch>
              <a:fillRect l="-24651" t="0" r="0" b="0"/>
            </a:stretch>
          </a:blipFill>
        </p:spPr>
      </p:sp>
      <p:sp>
        <p:nvSpPr>
          <p:cNvPr name="Freeform 29" id="29"/>
          <p:cNvSpPr/>
          <p:nvPr/>
        </p:nvSpPr>
        <p:spPr>
          <a:xfrm flipH="false" flipV="false" rot="0">
            <a:off x="13394638" y="3679037"/>
            <a:ext cx="2464453" cy="1641942"/>
          </a:xfrm>
          <a:custGeom>
            <a:avLst/>
            <a:gdLst/>
            <a:ahLst/>
            <a:cxnLst/>
            <a:rect r="r" b="b" t="t" l="l"/>
            <a:pathLst>
              <a:path h="1641942" w="2464453">
                <a:moveTo>
                  <a:pt x="0" y="0"/>
                </a:moveTo>
                <a:lnTo>
                  <a:pt x="2464453" y="0"/>
                </a:lnTo>
                <a:lnTo>
                  <a:pt x="2464453" y="1641942"/>
                </a:lnTo>
                <a:lnTo>
                  <a:pt x="0" y="1641942"/>
                </a:lnTo>
                <a:lnTo>
                  <a:pt x="0" y="0"/>
                </a:lnTo>
                <a:close/>
              </a:path>
            </a:pathLst>
          </a:custGeom>
          <a:blipFill>
            <a:blip r:embed="rId8"/>
            <a:stretch>
              <a:fillRect l="0" t="0" r="0" b="0"/>
            </a:stretch>
          </a:blipFill>
        </p:spPr>
      </p:sp>
      <p:sp>
        <p:nvSpPr>
          <p:cNvPr name="Freeform 30" id="30"/>
          <p:cNvSpPr/>
          <p:nvPr/>
        </p:nvSpPr>
        <p:spPr>
          <a:xfrm flipH="false" flipV="false" rot="0">
            <a:off x="2817912" y="6311211"/>
            <a:ext cx="2413196" cy="2378059"/>
          </a:xfrm>
          <a:custGeom>
            <a:avLst/>
            <a:gdLst/>
            <a:ahLst/>
            <a:cxnLst/>
            <a:rect r="r" b="b" t="t" l="l"/>
            <a:pathLst>
              <a:path h="2378059" w="2413196">
                <a:moveTo>
                  <a:pt x="0" y="0"/>
                </a:moveTo>
                <a:lnTo>
                  <a:pt x="2413195" y="0"/>
                </a:lnTo>
                <a:lnTo>
                  <a:pt x="2413195" y="2378059"/>
                </a:lnTo>
                <a:lnTo>
                  <a:pt x="0" y="2378059"/>
                </a:lnTo>
                <a:lnTo>
                  <a:pt x="0" y="0"/>
                </a:lnTo>
                <a:close/>
              </a:path>
            </a:pathLst>
          </a:custGeom>
          <a:blipFill>
            <a:blip r:embed="rId9"/>
            <a:stretch>
              <a:fillRect l="-47631" t="0" r="0" b="0"/>
            </a:stretch>
          </a:blipFill>
        </p:spPr>
      </p:sp>
      <p:sp>
        <p:nvSpPr>
          <p:cNvPr name="Freeform 31" id="31"/>
          <p:cNvSpPr/>
          <p:nvPr/>
        </p:nvSpPr>
        <p:spPr>
          <a:xfrm flipH="false" flipV="false" rot="0">
            <a:off x="6414067" y="6165037"/>
            <a:ext cx="1844298" cy="2524232"/>
          </a:xfrm>
          <a:custGeom>
            <a:avLst/>
            <a:gdLst/>
            <a:ahLst/>
            <a:cxnLst/>
            <a:rect r="r" b="b" t="t" l="l"/>
            <a:pathLst>
              <a:path h="2524232" w="1844298">
                <a:moveTo>
                  <a:pt x="0" y="0"/>
                </a:moveTo>
                <a:lnTo>
                  <a:pt x="1844298" y="0"/>
                </a:lnTo>
                <a:lnTo>
                  <a:pt x="1844298" y="2524233"/>
                </a:lnTo>
                <a:lnTo>
                  <a:pt x="0" y="2524233"/>
                </a:lnTo>
                <a:lnTo>
                  <a:pt x="0" y="0"/>
                </a:lnTo>
                <a:close/>
              </a:path>
            </a:pathLst>
          </a:custGeom>
          <a:blipFill>
            <a:blip r:embed="rId10"/>
            <a:stretch>
              <a:fillRect l="-42068" t="0" r="-63360" b="0"/>
            </a:stretch>
          </a:blipFill>
        </p:spPr>
      </p:sp>
      <p:sp>
        <p:nvSpPr>
          <p:cNvPr name="Freeform 32" id="32"/>
          <p:cNvSpPr/>
          <p:nvPr/>
        </p:nvSpPr>
        <p:spPr>
          <a:xfrm flipH="false" flipV="false" rot="0">
            <a:off x="9353740" y="6308895"/>
            <a:ext cx="3572794" cy="2380374"/>
          </a:xfrm>
          <a:custGeom>
            <a:avLst/>
            <a:gdLst/>
            <a:ahLst/>
            <a:cxnLst/>
            <a:rect r="r" b="b" t="t" l="l"/>
            <a:pathLst>
              <a:path h="2380374" w="3572794">
                <a:moveTo>
                  <a:pt x="0" y="0"/>
                </a:moveTo>
                <a:lnTo>
                  <a:pt x="3572794" y="0"/>
                </a:lnTo>
                <a:lnTo>
                  <a:pt x="3572794" y="2380375"/>
                </a:lnTo>
                <a:lnTo>
                  <a:pt x="0" y="2380375"/>
                </a:lnTo>
                <a:lnTo>
                  <a:pt x="0" y="0"/>
                </a:lnTo>
                <a:close/>
              </a:path>
            </a:pathLst>
          </a:custGeom>
          <a:blipFill>
            <a:blip r:embed="rId11"/>
            <a:stretch>
              <a:fillRect l="0" t="0" r="0" b="0"/>
            </a:stretch>
          </a:blipFill>
        </p:spPr>
      </p:sp>
      <p:sp>
        <p:nvSpPr>
          <p:cNvPr name="Freeform 33" id="33"/>
          <p:cNvSpPr/>
          <p:nvPr/>
        </p:nvSpPr>
        <p:spPr>
          <a:xfrm flipH="false" flipV="false" rot="0">
            <a:off x="10676441" y="6385759"/>
            <a:ext cx="3450953" cy="2303511"/>
          </a:xfrm>
          <a:custGeom>
            <a:avLst/>
            <a:gdLst/>
            <a:ahLst/>
            <a:cxnLst/>
            <a:rect r="r" b="b" t="t" l="l"/>
            <a:pathLst>
              <a:path h="2303511" w="3450953">
                <a:moveTo>
                  <a:pt x="0" y="0"/>
                </a:moveTo>
                <a:lnTo>
                  <a:pt x="3450953" y="0"/>
                </a:lnTo>
                <a:lnTo>
                  <a:pt x="3450953" y="2303511"/>
                </a:lnTo>
                <a:lnTo>
                  <a:pt x="0" y="2303511"/>
                </a:lnTo>
                <a:lnTo>
                  <a:pt x="0" y="0"/>
                </a:lnTo>
                <a:close/>
              </a:path>
            </a:pathLst>
          </a:custGeom>
          <a:blipFill>
            <a:blip r:embed="rId12"/>
            <a:stretch>
              <a:fillRect l="0" t="0" r="0" b="0"/>
            </a:stretch>
          </a:blipFill>
        </p:spPr>
      </p:sp>
      <p:sp>
        <p:nvSpPr>
          <p:cNvPr name="TextBox 34" id="34"/>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24</a:t>
            </a:r>
          </a:p>
        </p:txBody>
      </p:sp>
      <p:sp>
        <p:nvSpPr>
          <p:cNvPr name="TextBox 35" id="35"/>
          <p:cNvSpPr txBox="true"/>
          <p:nvPr/>
        </p:nvSpPr>
        <p:spPr>
          <a:xfrm rot="0">
            <a:off x="1908271" y="5449573"/>
            <a:ext cx="2424118" cy="715465"/>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Geología para No geólogos</a:t>
            </a:r>
          </a:p>
        </p:txBody>
      </p:sp>
      <p:sp>
        <p:nvSpPr>
          <p:cNvPr name="TextBox 36" id="36"/>
          <p:cNvSpPr txBox="true"/>
          <p:nvPr/>
        </p:nvSpPr>
        <p:spPr>
          <a:xfrm rot="0">
            <a:off x="4518493" y="5449573"/>
            <a:ext cx="2770098" cy="343990"/>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Cartografía geológica</a:t>
            </a:r>
          </a:p>
        </p:txBody>
      </p:sp>
      <p:sp>
        <p:nvSpPr>
          <p:cNvPr name="TextBox 37" id="37"/>
          <p:cNvSpPr txBox="true"/>
          <p:nvPr/>
        </p:nvSpPr>
        <p:spPr>
          <a:xfrm rot="0">
            <a:off x="7479091" y="5449573"/>
            <a:ext cx="2634084" cy="1086940"/>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Manejo y mitigación de afectaciones producidas por fallas</a:t>
            </a:r>
          </a:p>
        </p:txBody>
      </p:sp>
      <p:sp>
        <p:nvSpPr>
          <p:cNvPr name="TextBox 38" id="38"/>
          <p:cNvSpPr txBox="true"/>
          <p:nvPr/>
        </p:nvSpPr>
        <p:spPr>
          <a:xfrm rot="0">
            <a:off x="10676441" y="5449573"/>
            <a:ext cx="2490074" cy="715465"/>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Exploración Geológica-geofísia</a:t>
            </a:r>
          </a:p>
        </p:txBody>
      </p:sp>
      <p:sp>
        <p:nvSpPr>
          <p:cNvPr name="TextBox 39" id="39"/>
          <p:cNvSpPr txBox="true"/>
          <p:nvPr/>
        </p:nvSpPr>
        <p:spPr>
          <a:xfrm rot="0">
            <a:off x="13553669" y="5449573"/>
            <a:ext cx="2533326" cy="715465"/>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Manejo de datos geofísicos</a:t>
            </a:r>
          </a:p>
        </p:txBody>
      </p:sp>
      <p:sp>
        <p:nvSpPr>
          <p:cNvPr name="TextBox 40" id="40"/>
          <p:cNvSpPr txBox="true"/>
          <p:nvPr/>
        </p:nvSpPr>
        <p:spPr>
          <a:xfrm rot="0">
            <a:off x="3073335" y="8864247"/>
            <a:ext cx="2424118" cy="1086940"/>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Control de calidad en exploración geológica-minera</a:t>
            </a:r>
          </a:p>
        </p:txBody>
      </p:sp>
      <p:sp>
        <p:nvSpPr>
          <p:cNvPr name="TextBox 41" id="41"/>
          <p:cNvSpPr txBox="true"/>
          <p:nvPr/>
        </p:nvSpPr>
        <p:spPr>
          <a:xfrm rot="0">
            <a:off x="5640471" y="8864247"/>
            <a:ext cx="2770098" cy="343990"/>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Cartografía geológica</a:t>
            </a:r>
          </a:p>
        </p:txBody>
      </p:sp>
      <p:sp>
        <p:nvSpPr>
          <p:cNvPr name="TextBox 42" id="42"/>
          <p:cNvSpPr txBox="true"/>
          <p:nvPr/>
        </p:nvSpPr>
        <p:spPr>
          <a:xfrm rot="0">
            <a:off x="8644155" y="8864247"/>
            <a:ext cx="2634084" cy="343990"/>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Peligros geológicos</a:t>
            </a:r>
          </a:p>
        </p:txBody>
      </p:sp>
      <p:sp>
        <p:nvSpPr>
          <p:cNvPr name="TextBox 43" id="43"/>
          <p:cNvSpPr txBox="true"/>
          <p:nvPr/>
        </p:nvSpPr>
        <p:spPr>
          <a:xfrm rot="0">
            <a:off x="11841505" y="8864247"/>
            <a:ext cx="2490074" cy="715465"/>
          </a:xfrm>
          <a:prstGeom prst="rect">
            <a:avLst/>
          </a:prstGeom>
        </p:spPr>
        <p:txBody>
          <a:bodyPr anchor="t" rtlCol="false" tIns="0" lIns="0" bIns="0" rIns="0">
            <a:spAutoFit/>
          </a:bodyPr>
          <a:lstStyle/>
          <a:p>
            <a:pPr algn="ctr" marL="0" indent="0" lvl="0">
              <a:lnSpc>
                <a:spcPts val="2965"/>
              </a:lnSpc>
            </a:pPr>
            <a:r>
              <a:rPr lang="en-US" b="true" sz="1853">
                <a:solidFill>
                  <a:srgbClr val="000000"/>
                </a:solidFill>
                <a:latin typeface="DM Sans Bold"/>
                <a:ea typeface="DM Sans Bold"/>
                <a:cs typeface="DM Sans Bold"/>
                <a:sym typeface="DM Sans Bold"/>
              </a:rPr>
              <a:t>Software especializado</a:t>
            </a:r>
          </a:p>
        </p:txBody>
      </p:sp>
    </p:spTree>
  </p:cSld>
  <p:clrMapOvr>
    <a:masterClrMapping/>
  </p:clrMapOvr>
  <p:transition spd="slow">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448788"/>
            <a:ext cx="16230600" cy="2199862"/>
            <a:chOff x="0" y="0"/>
            <a:chExt cx="6671512" cy="904243"/>
          </a:xfrm>
        </p:grpSpPr>
        <p:sp>
          <p:nvSpPr>
            <p:cNvPr name="Freeform 4" id="4"/>
            <p:cNvSpPr/>
            <p:nvPr/>
          </p:nvSpPr>
          <p:spPr>
            <a:xfrm flipH="false" flipV="false" rot="0">
              <a:off x="0" y="0"/>
              <a:ext cx="6671512" cy="904243"/>
            </a:xfrm>
            <a:custGeom>
              <a:avLst/>
              <a:gdLst/>
              <a:ahLst/>
              <a:cxnLst/>
              <a:rect r="r" b="b" t="t" l="l"/>
              <a:pathLst>
                <a:path h="904243" w="6671512">
                  <a:moveTo>
                    <a:pt x="0" y="0"/>
                  </a:moveTo>
                  <a:lnTo>
                    <a:pt x="6671512" y="0"/>
                  </a:lnTo>
                  <a:lnTo>
                    <a:pt x="6671512" y="904243"/>
                  </a:lnTo>
                  <a:lnTo>
                    <a:pt x="0" y="904243"/>
                  </a:lnTo>
                  <a:close/>
                </a:path>
              </a:pathLst>
            </a:custGeom>
            <a:solidFill>
              <a:srgbClr val="5AB787"/>
            </a:solidFill>
          </p:spPr>
        </p:sp>
      </p:grpSp>
      <p:grpSp>
        <p:nvGrpSpPr>
          <p:cNvPr name="Group 5" id="5"/>
          <p:cNvGrpSpPr>
            <a:grpSpLocks noChangeAspect="true"/>
          </p:cNvGrpSpPr>
          <p:nvPr/>
        </p:nvGrpSpPr>
        <p:grpSpPr>
          <a:xfrm rot="0">
            <a:off x="15532883" y="6020125"/>
            <a:ext cx="1726417" cy="1726411"/>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39086" t="0" r="-39086" b="0"/>
              </a:stretch>
            </a:blipFill>
          </p:spPr>
        </p:sp>
      </p:grpSp>
      <p:grpSp>
        <p:nvGrpSpPr>
          <p:cNvPr name="Group 7" id="7"/>
          <p:cNvGrpSpPr>
            <a:grpSpLocks noChangeAspect="true"/>
          </p:cNvGrpSpPr>
          <p:nvPr/>
        </p:nvGrpSpPr>
        <p:grpSpPr>
          <a:xfrm rot="0">
            <a:off x="12950395" y="6020125"/>
            <a:ext cx="1726417" cy="1726411"/>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24626" t="0" r="-24626" b="0"/>
              </a:stretch>
            </a:blipFill>
          </p:spPr>
        </p:sp>
      </p:grpSp>
      <p:grpSp>
        <p:nvGrpSpPr>
          <p:cNvPr name="Group 9" id="9"/>
          <p:cNvGrpSpPr>
            <a:grpSpLocks noChangeAspect="true"/>
          </p:cNvGrpSpPr>
          <p:nvPr/>
        </p:nvGrpSpPr>
        <p:grpSpPr>
          <a:xfrm rot="0">
            <a:off x="10367060" y="6020125"/>
            <a:ext cx="1726417" cy="1726411"/>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5046" t="0" r="-25046" b="0"/>
              </a:stretch>
            </a:blipFill>
          </p:spPr>
        </p:sp>
      </p:grpSp>
      <p:grpSp>
        <p:nvGrpSpPr>
          <p:cNvPr name="Group 11" id="11"/>
          <p:cNvGrpSpPr/>
          <p:nvPr/>
        </p:nvGrpSpPr>
        <p:grpSpPr>
          <a:xfrm rot="0">
            <a:off x="7465508" y="10052472"/>
            <a:ext cx="3732754" cy="263103"/>
            <a:chOff x="0" y="0"/>
            <a:chExt cx="2162162" cy="152400"/>
          </a:xfrm>
        </p:grpSpPr>
        <p:sp>
          <p:nvSpPr>
            <p:cNvPr name="Freeform 12" id="12"/>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3" id="13"/>
          <p:cNvGrpSpPr/>
          <p:nvPr/>
        </p:nvGrpSpPr>
        <p:grpSpPr>
          <a:xfrm rot="0">
            <a:off x="3732754" y="10052472"/>
            <a:ext cx="3732754" cy="263103"/>
            <a:chOff x="0" y="0"/>
            <a:chExt cx="2162162" cy="152400"/>
          </a:xfrm>
        </p:grpSpPr>
        <p:sp>
          <p:nvSpPr>
            <p:cNvPr name="Freeform 14" id="14"/>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5" id="15"/>
          <p:cNvGrpSpPr/>
          <p:nvPr/>
        </p:nvGrpSpPr>
        <p:grpSpPr>
          <a:xfrm rot="0">
            <a:off x="0" y="10052472"/>
            <a:ext cx="3732754" cy="263103"/>
            <a:chOff x="0" y="0"/>
            <a:chExt cx="2162162" cy="152400"/>
          </a:xfrm>
        </p:grpSpPr>
        <p:sp>
          <p:nvSpPr>
            <p:cNvPr name="Freeform 16" id="16"/>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TextBox 17" id="17"/>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25</a:t>
            </a:r>
          </a:p>
        </p:txBody>
      </p:sp>
      <p:sp>
        <p:nvSpPr>
          <p:cNvPr name="TextBox 18" id="18"/>
          <p:cNvSpPr txBox="true"/>
          <p:nvPr/>
        </p:nvSpPr>
        <p:spPr>
          <a:xfrm rot="0">
            <a:off x="1890205" y="4241051"/>
            <a:ext cx="14507590" cy="510561"/>
          </a:xfrm>
          <a:prstGeom prst="rect">
            <a:avLst/>
          </a:prstGeom>
        </p:spPr>
        <p:txBody>
          <a:bodyPr anchor="t" rtlCol="false" tIns="0" lIns="0" bIns="0" rIns="0">
            <a:spAutoFit/>
          </a:bodyPr>
          <a:lstStyle/>
          <a:p>
            <a:pPr algn="l" marL="0" indent="0" lvl="0">
              <a:lnSpc>
                <a:spcPts val="4319"/>
              </a:lnSpc>
            </a:pPr>
            <a:r>
              <a:rPr lang="en-US" sz="2699">
                <a:solidFill>
                  <a:srgbClr val="FFFFFF"/>
                </a:solidFill>
                <a:latin typeface="DM Sans"/>
                <a:ea typeface="DM Sans"/>
                <a:cs typeface="DM Sans"/>
                <a:sym typeface="DM Sans"/>
              </a:rPr>
              <a:t>Rama de nuestros servicios que ofrecemos de manera digital para otras empresas.</a:t>
            </a:r>
          </a:p>
        </p:txBody>
      </p:sp>
      <p:sp>
        <p:nvSpPr>
          <p:cNvPr name="TextBox 19" id="19"/>
          <p:cNvSpPr txBox="true"/>
          <p:nvPr/>
        </p:nvSpPr>
        <p:spPr>
          <a:xfrm rot="0">
            <a:off x="1028700" y="2068030"/>
            <a:ext cx="10880890"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Servicios digitales</a:t>
            </a:r>
          </a:p>
        </p:txBody>
      </p:sp>
    </p:spTree>
  </p:cSld>
  <p:clrMapOvr>
    <a:masterClrMapping/>
  </p:clrMapOvr>
  <p:transition spd="slow">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2414" y="4761343"/>
            <a:ext cx="2087497" cy="2087497"/>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5" id="5"/>
          <p:cNvGrpSpPr/>
          <p:nvPr/>
        </p:nvGrpSpPr>
        <p:grpSpPr>
          <a:xfrm rot="0">
            <a:off x="4720902" y="4761343"/>
            <a:ext cx="2087497" cy="2087497"/>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7" id="7"/>
          <p:cNvGrpSpPr/>
          <p:nvPr/>
        </p:nvGrpSpPr>
        <p:grpSpPr>
          <a:xfrm rot="0">
            <a:off x="8069390" y="4761343"/>
            <a:ext cx="2087497" cy="208749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9" id="9"/>
          <p:cNvGrpSpPr/>
          <p:nvPr/>
        </p:nvGrpSpPr>
        <p:grpSpPr>
          <a:xfrm rot="0">
            <a:off x="11417878" y="4761343"/>
            <a:ext cx="2087497" cy="208749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TextBox 11" id="11"/>
          <p:cNvSpPr txBox="true"/>
          <p:nvPr/>
        </p:nvSpPr>
        <p:spPr>
          <a:xfrm rot="0">
            <a:off x="2211562" y="2170777"/>
            <a:ext cx="9674865"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Servicios digitales</a:t>
            </a:r>
          </a:p>
        </p:txBody>
      </p:sp>
      <p:sp>
        <p:nvSpPr>
          <p:cNvPr name="AutoShape 12" id="12"/>
          <p:cNvSpPr/>
          <p:nvPr/>
        </p:nvSpPr>
        <p:spPr>
          <a:xfrm>
            <a:off x="8817416" y="2761304"/>
            <a:ext cx="7044796" cy="0"/>
          </a:xfrm>
          <a:prstGeom prst="line">
            <a:avLst/>
          </a:prstGeom>
          <a:ln cap="flat" w="47625">
            <a:solidFill>
              <a:srgbClr val="5AB787"/>
            </a:solidFill>
            <a:prstDash val="solid"/>
            <a:headEnd type="none" len="sm" w="sm"/>
            <a:tailEnd type="none" len="sm" w="sm"/>
          </a:ln>
        </p:spPr>
      </p:sp>
      <p:grpSp>
        <p:nvGrpSpPr>
          <p:cNvPr name="Group 13" id="13"/>
          <p:cNvGrpSpPr/>
          <p:nvPr/>
        </p:nvGrpSpPr>
        <p:grpSpPr>
          <a:xfrm rot="0">
            <a:off x="2018032" y="1970752"/>
            <a:ext cx="574238" cy="574238"/>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grpSp>
        <p:nvGrpSpPr>
          <p:cNvPr name="Group 15" id="15"/>
          <p:cNvGrpSpPr/>
          <p:nvPr/>
        </p:nvGrpSpPr>
        <p:grpSpPr>
          <a:xfrm rot="0">
            <a:off x="14851248" y="4761343"/>
            <a:ext cx="2087497" cy="208749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Freeform 17" id="17"/>
          <p:cNvSpPr/>
          <p:nvPr/>
        </p:nvSpPr>
        <p:spPr>
          <a:xfrm flipH="false" flipV="false" rot="0">
            <a:off x="1593950" y="4137063"/>
            <a:ext cx="2084388" cy="2711777"/>
          </a:xfrm>
          <a:custGeom>
            <a:avLst/>
            <a:gdLst/>
            <a:ahLst/>
            <a:cxnLst/>
            <a:rect r="r" b="b" t="t" l="l"/>
            <a:pathLst>
              <a:path h="2711777" w="2084388">
                <a:moveTo>
                  <a:pt x="0" y="0"/>
                </a:moveTo>
                <a:lnTo>
                  <a:pt x="2084388" y="0"/>
                </a:lnTo>
                <a:lnTo>
                  <a:pt x="2084388" y="2711777"/>
                </a:lnTo>
                <a:lnTo>
                  <a:pt x="0" y="2711777"/>
                </a:lnTo>
                <a:lnTo>
                  <a:pt x="0" y="0"/>
                </a:lnTo>
                <a:close/>
              </a:path>
            </a:pathLst>
          </a:custGeom>
          <a:blipFill>
            <a:blip r:embed="rId4"/>
            <a:stretch>
              <a:fillRect l="-131545" t="0" r="0" b="0"/>
            </a:stretch>
          </a:blipFill>
        </p:spPr>
      </p:sp>
      <p:sp>
        <p:nvSpPr>
          <p:cNvPr name="Freeform 18" id="18"/>
          <p:cNvSpPr/>
          <p:nvPr/>
        </p:nvSpPr>
        <p:spPr>
          <a:xfrm flipH="false" flipV="false" rot="0">
            <a:off x="5122298" y="5175810"/>
            <a:ext cx="1686101" cy="1677068"/>
          </a:xfrm>
          <a:custGeom>
            <a:avLst/>
            <a:gdLst/>
            <a:ahLst/>
            <a:cxnLst/>
            <a:rect r="r" b="b" t="t" l="l"/>
            <a:pathLst>
              <a:path h="1677068" w="1686101">
                <a:moveTo>
                  <a:pt x="0" y="0"/>
                </a:moveTo>
                <a:lnTo>
                  <a:pt x="1686101" y="0"/>
                </a:lnTo>
                <a:lnTo>
                  <a:pt x="1686101" y="1677068"/>
                </a:lnTo>
                <a:lnTo>
                  <a:pt x="0" y="1677068"/>
                </a:lnTo>
                <a:lnTo>
                  <a:pt x="0" y="0"/>
                </a:lnTo>
                <a:close/>
              </a:path>
            </a:pathLst>
          </a:custGeom>
          <a:blipFill>
            <a:blip r:embed="rId5"/>
            <a:stretch>
              <a:fillRect l="0" t="0" r="0" b="0"/>
            </a:stretch>
          </a:blipFill>
        </p:spPr>
      </p:sp>
      <p:sp>
        <p:nvSpPr>
          <p:cNvPr name="Freeform 19" id="19"/>
          <p:cNvSpPr/>
          <p:nvPr/>
        </p:nvSpPr>
        <p:spPr>
          <a:xfrm flipH="false" flipV="false" rot="0">
            <a:off x="11246975" y="5268478"/>
            <a:ext cx="2323139" cy="1584400"/>
          </a:xfrm>
          <a:custGeom>
            <a:avLst/>
            <a:gdLst/>
            <a:ahLst/>
            <a:cxnLst/>
            <a:rect r="r" b="b" t="t" l="l"/>
            <a:pathLst>
              <a:path h="1584400" w="2323139">
                <a:moveTo>
                  <a:pt x="0" y="0"/>
                </a:moveTo>
                <a:lnTo>
                  <a:pt x="2323139" y="0"/>
                </a:lnTo>
                <a:lnTo>
                  <a:pt x="2323139" y="1584400"/>
                </a:lnTo>
                <a:lnTo>
                  <a:pt x="0" y="1584400"/>
                </a:lnTo>
                <a:lnTo>
                  <a:pt x="0" y="0"/>
                </a:lnTo>
                <a:close/>
              </a:path>
            </a:pathLst>
          </a:custGeom>
          <a:blipFill>
            <a:blip r:embed="rId6"/>
            <a:stretch>
              <a:fillRect l="0" t="0" r="0" b="0"/>
            </a:stretch>
          </a:blipFill>
        </p:spPr>
      </p:sp>
      <p:sp>
        <p:nvSpPr>
          <p:cNvPr name="Freeform 20" id="20"/>
          <p:cNvSpPr/>
          <p:nvPr/>
        </p:nvSpPr>
        <p:spPr>
          <a:xfrm flipH="false" flipV="false" rot="0">
            <a:off x="11421683" y="4223954"/>
            <a:ext cx="1756113" cy="1162005"/>
          </a:xfrm>
          <a:custGeom>
            <a:avLst/>
            <a:gdLst/>
            <a:ahLst/>
            <a:cxnLst/>
            <a:rect r="r" b="b" t="t" l="l"/>
            <a:pathLst>
              <a:path h="1162005" w="1756113">
                <a:moveTo>
                  <a:pt x="0" y="0"/>
                </a:moveTo>
                <a:lnTo>
                  <a:pt x="1756113" y="0"/>
                </a:lnTo>
                <a:lnTo>
                  <a:pt x="1756113" y="1162005"/>
                </a:lnTo>
                <a:lnTo>
                  <a:pt x="0" y="1162005"/>
                </a:lnTo>
                <a:lnTo>
                  <a:pt x="0" y="0"/>
                </a:lnTo>
                <a:close/>
              </a:path>
            </a:pathLst>
          </a:custGeom>
          <a:blipFill>
            <a:blip r:embed="rId7"/>
            <a:stretch>
              <a:fillRect l="0" t="0" r="0" b="0"/>
            </a:stretch>
          </a:blipFill>
        </p:spPr>
      </p:sp>
      <p:sp>
        <p:nvSpPr>
          <p:cNvPr name="Freeform 21" id="21"/>
          <p:cNvSpPr/>
          <p:nvPr/>
        </p:nvSpPr>
        <p:spPr>
          <a:xfrm flipH="false" flipV="false" rot="0">
            <a:off x="14484608" y="5175810"/>
            <a:ext cx="2649448" cy="1528427"/>
          </a:xfrm>
          <a:custGeom>
            <a:avLst/>
            <a:gdLst/>
            <a:ahLst/>
            <a:cxnLst/>
            <a:rect r="r" b="b" t="t" l="l"/>
            <a:pathLst>
              <a:path h="1528427" w="2649448">
                <a:moveTo>
                  <a:pt x="0" y="0"/>
                </a:moveTo>
                <a:lnTo>
                  <a:pt x="2649448" y="0"/>
                </a:lnTo>
                <a:lnTo>
                  <a:pt x="2649448" y="1528427"/>
                </a:lnTo>
                <a:lnTo>
                  <a:pt x="0" y="1528427"/>
                </a:lnTo>
                <a:lnTo>
                  <a:pt x="0" y="0"/>
                </a:lnTo>
                <a:close/>
              </a:path>
            </a:pathLst>
          </a:custGeom>
          <a:blipFill>
            <a:blip r:embed="rId8"/>
            <a:stretch>
              <a:fillRect l="-9414" t="0" r="0" b="-7720"/>
            </a:stretch>
          </a:blipFill>
        </p:spPr>
      </p:sp>
      <p:sp>
        <p:nvSpPr>
          <p:cNvPr name="Freeform 22" id="22"/>
          <p:cNvSpPr/>
          <p:nvPr/>
        </p:nvSpPr>
        <p:spPr>
          <a:xfrm flipH="false" flipV="false" rot="0">
            <a:off x="8073195" y="5236540"/>
            <a:ext cx="2198739" cy="1555608"/>
          </a:xfrm>
          <a:custGeom>
            <a:avLst/>
            <a:gdLst/>
            <a:ahLst/>
            <a:cxnLst/>
            <a:rect r="r" b="b" t="t" l="l"/>
            <a:pathLst>
              <a:path h="1555608" w="2198739">
                <a:moveTo>
                  <a:pt x="0" y="0"/>
                </a:moveTo>
                <a:lnTo>
                  <a:pt x="2198739" y="0"/>
                </a:lnTo>
                <a:lnTo>
                  <a:pt x="2198739" y="1555608"/>
                </a:lnTo>
                <a:lnTo>
                  <a:pt x="0" y="1555608"/>
                </a:lnTo>
                <a:lnTo>
                  <a:pt x="0" y="0"/>
                </a:lnTo>
                <a:close/>
              </a:path>
            </a:pathLst>
          </a:custGeom>
          <a:blipFill>
            <a:blip r:embed="rId9"/>
            <a:stretch>
              <a:fillRect l="0" t="0" r="0" b="0"/>
            </a:stretch>
          </a:blipFill>
        </p:spPr>
      </p:sp>
      <p:sp>
        <p:nvSpPr>
          <p:cNvPr name="TextBox 23" id="23"/>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26</a:t>
            </a:r>
          </a:p>
        </p:txBody>
      </p:sp>
      <p:sp>
        <p:nvSpPr>
          <p:cNvPr name="TextBox 24" id="24"/>
          <p:cNvSpPr txBox="true"/>
          <p:nvPr/>
        </p:nvSpPr>
        <p:spPr>
          <a:xfrm rot="0">
            <a:off x="1028700" y="7049263"/>
            <a:ext cx="2774924" cy="818879"/>
          </a:xfrm>
          <a:prstGeom prst="rect">
            <a:avLst/>
          </a:prstGeom>
        </p:spPr>
        <p:txBody>
          <a:bodyPr anchor="t" rtlCol="false" tIns="0" lIns="0" bIns="0" rIns="0">
            <a:spAutoFit/>
          </a:bodyPr>
          <a:lstStyle/>
          <a:p>
            <a:pPr algn="ctr" marL="0" indent="0" lvl="0">
              <a:lnSpc>
                <a:spcPts val="3394"/>
              </a:lnSpc>
            </a:pPr>
            <a:r>
              <a:rPr lang="en-US" b="true" sz="2121">
                <a:solidFill>
                  <a:srgbClr val="000000"/>
                </a:solidFill>
                <a:latin typeface="DM Sans Bold"/>
                <a:ea typeface="DM Sans Bold"/>
                <a:cs typeface="DM Sans Bold"/>
                <a:sym typeface="DM Sans Bold"/>
              </a:rPr>
              <a:t>Elaboración de mapas</a:t>
            </a:r>
          </a:p>
        </p:txBody>
      </p:sp>
      <p:sp>
        <p:nvSpPr>
          <p:cNvPr name="TextBox 25" id="25"/>
          <p:cNvSpPr txBox="true"/>
          <p:nvPr/>
        </p:nvSpPr>
        <p:spPr>
          <a:xfrm rot="0">
            <a:off x="4016661" y="7049263"/>
            <a:ext cx="3170973" cy="818879"/>
          </a:xfrm>
          <a:prstGeom prst="rect">
            <a:avLst/>
          </a:prstGeom>
        </p:spPr>
        <p:txBody>
          <a:bodyPr anchor="t" rtlCol="false" tIns="0" lIns="0" bIns="0" rIns="0">
            <a:spAutoFit/>
          </a:bodyPr>
          <a:lstStyle/>
          <a:p>
            <a:pPr algn="ctr" marL="0" indent="0" lvl="0">
              <a:lnSpc>
                <a:spcPts val="3394"/>
              </a:lnSpc>
            </a:pPr>
            <a:r>
              <a:rPr lang="en-US" b="true" sz="2121">
                <a:solidFill>
                  <a:srgbClr val="000000"/>
                </a:solidFill>
                <a:latin typeface="DM Sans Bold"/>
                <a:ea typeface="DM Sans Bold"/>
                <a:cs typeface="DM Sans Bold"/>
                <a:sym typeface="DM Sans Bold"/>
              </a:rPr>
              <a:t>Columnas estratigráficas</a:t>
            </a:r>
          </a:p>
        </p:txBody>
      </p:sp>
      <p:sp>
        <p:nvSpPr>
          <p:cNvPr name="TextBox 26" id="26"/>
          <p:cNvSpPr txBox="true"/>
          <p:nvPr/>
        </p:nvSpPr>
        <p:spPr>
          <a:xfrm rot="0">
            <a:off x="7405702" y="7049263"/>
            <a:ext cx="3015276" cy="1244112"/>
          </a:xfrm>
          <a:prstGeom prst="rect">
            <a:avLst/>
          </a:prstGeom>
        </p:spPr>
        <p:txBody>
          <a:bodyPr anchor="t" rtlCol="false" tIns="0" lIns="0" bIns="0" rIns="0">
            <a:spAutoFit/>
          </a:bodyPr>
          <a:lstStyle/>
          <a:p>
            <a:pPr algn="ctr" marL="0" indent="0" lvl="0">
              <a:lnSpc>
                <a:spcPts val="3394"/>
              </a:lnSpc>
            </a:pPr>
            <a:r>
              <a:rPr lang="en-US" b="true" sz="2121">
                <a:solidFill>
                  <a:srgbClr val="000000"/>
                </a:solidFill>
                <a:latin typeface="DM Sans Bold"/>
                <a:ea typeface="DM Sans Bold"/>
                <a:cs typeface="DM Sans Bold"/>
                <a:sym typeface="DM Sans Bold"/>
              </a:rPr>
              <a:t>Creación y administración de bases de datos</a:t>
            </a:r>
          </a:p>
        </p:txBody>
      </p:sp>
      <p:sp>
        <p:nvSpPr>
          <p:cNvPr name="TextBox 27" id="27"/>
          <p:cNvSpPr txBox="true"/>
          <p:nvPr/>
        </p:nvSpPr>
        <p:spPr>
          <a:xfrm rot="0">
            <a:off x="11065758" y="7049263"/>
            <a:ext cx="2850425" cy="393646"/>
          </a:xfrm>
          <a:prstGeom prst="rect">
            <a:avLst/>
          </a:prstGeom>
        </p:spPr>
        <p:txBody>
          <a:bodyPr anchor="t" rtlCol="false" tIns="0" lIns="0" bIns="0" rIns="0">
            <a:spAutoFit/>
          </a:bodyPr>
          <a:lstStyle/>
          <a:p>
            <a:pPr algn="ctr" marL="0" indent="0" lvl="0">
              <a:lnSpc>
                <a:spcPts val="3394"/>
              </a:lnSpc>
            </a:pPr>
            <a:r>
              <a:rPr lang="en-US" b="true" sz="2121">
                <a:solidFill>
                  <a:srgbClr val="000000"/>
                </a:solidFill>
                <a:latin typeface="DM Sans Bold"/>
                <a:ea typeface="DM Sans Bold"/>
                <a:cs typeface="DM Sans Bold"/>
                <a:sym typeface="DM Sans Bold"/>
              </a:rPr>
              <a:t>Modelado geológico</a:t>
            </a:r>
          </a:p>
        </p:txBody>
      </p:sp>
      <p:sp>
        <p:nvSpPr>
          <p:cNvPr name="TextBox 28" id="28"/>
          <p:cNvSpPr txBox="true"/>
          <p:nvPr/>
        </p:nvSpPr>
        <p:spPr>
          <a:xfrm rot="0">
            <a:off x="14359364" y="7049263"/>
            <a:ext cx="2899936" cy="393646"/>
          </a:xfrm>
          <a:prstGeom prst="rect">
            <a:avLst/>
          </a:prstGeom>
        </p:spPr>
        <p:txBody>
          <a:bodyPr anchor="t" rtlCol="false" tIns="0" lIns="0" bIns="0" rIns="0">
            <a:spAutoFit/>
          </a:bodyPr>
          <a:lstStyle/>
          <a:p>
            <a:pPr algn="ctr" marL="0" indent="0" lvl="0">
              <a:lnSpc>
                <a:spcPts val="3394"/>
              </a:lnSpc>
            </a:pPr>
            <a:r>
              <a:rPr lang="en-US" b="true" sz="2121">
                <a:solidFill>
                  <a:srgbClr val="000000"/>
                </a:solidFill>
                <a:latin typeface="DM Sans Bold"/>
                <a:ea typeface="DM Sans Bold"/>
                <a:cs typeface="DM Sans Bold"/>
                <a:sym typeface="DM Sans Bold"/>
              </a:rPr>
              <a:t>Modelado númerico</a:t>
            </a:r>
          </a:p>
        </p:txBody>
      </p:sp>
    </p:spTree>
  </p:cSld>
  <p:clrMapOvr>
    <a:masterClrMapping/>
  </p:clrMapOvr>
  <p:transition spd="slow">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098339" y="8079707"/>
            <a:ext cx="4788834" cy="0"/>
          </a:xfrm>
          <a:prstGeom prst="line">
            <a:avLst/>
          </a:prstGeom>
          <a:ln cap="flat" w="47625">
            <a:solidFill>
              <a:srgbClr val="5AB787"/>
            </a:solidFill>
            <a:prstDash val="solid"/>
            <a:headEnd type="none" len="sm" w="sm"/>
            <a:tailEnd type="none" len="sm" w="sm"/>
          </a:ln>
        </p:spPr>
      </p:sp>
      <p:grpSp>
        <p:nvGrpSpPr>
          <p:cNvPr name="Group 4" id="4"/>
          <p:cNvGrpSpPr/>
          <p:nvPr/>
        </p:nvGrpSpPr>
        <p:grpSpPr>
          <a:xfrm rot="0">
            <a:off x="7465508" y="10052472"/>
            <a:ext cx="3732754" cy="263103"/>
            <a:chOff x="0" y="0"/>
            <a:chExt cx="2162162" cy="152400"/>
          </a:xfrm>
        </p:grpSpPr>
        <p:sp>
          <p:nvSpPr>
            <p:cNvPr name="Freeform 5" id="5"/>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6" id="6"/>
          <p:cNvGrpSpPr/>
          <p:nvPr/>
        </p:nvGrpSpPr>
        <p:grpSpPr>
          <a:xfrm rot="0">
            <a:off x="3732754" y="10052472"/>
            <a:ext cx="3732754" cy="263103"/>
            <a:chOff x="0" y="0"/>
            <a:chExt cx="2162162" cy="152400"/>
          </a:xfrm>
        </p:grpSpPr>
        <p:sp>
          <p:nvSpPr>
            <p:cNvPr name="Freeform 7" id="7"/>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8" id="8"/>
          <p:cNvGrpSpPr/>
          <p:nvPr/>
        </p:nvGrpSpPr>
        <p:grpSpPr>
          <a:xfrm rot="0">
            <a:off x="0" y="10052472"/>
            <a:ext cx="3732754" cy="263103"/>
            <a:chOff x="0" y="0"/>
            <a:chExt cx="2162162" cy="152400"/>
          </a:xfrm>
        </p:grpSpPr>
        <p:sp>
          <p:nvSpPr>
            <p:cNvPr name="Freeform 9" id="9"/>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Freeform 10" id="10"/>
          <p:cNvSpPr/>
          <p:nvPr/>
        </p:nvSpPr>
        <p:spPr>
          <a:xfrm flipH="false" flipV="false" rot="0">
            <a:off x="-1316494" y="2945422"/>
            <a:ext cx="11062143" cy="7370153"/>
          </a:xfrm>
          <a:custGeom>
            <a:avLst/>
            <a:gdLst/>
            <a:ahLst/>
            <a:cxnLst/>
            <a:rect r="r" b="b" t="t" l="l"/>
            <a:pathLst>
              <a:path h="7370153" w="11062143">
                <a:moveTo>
                  <a:pt x="0" y="0"/>
                </a:moveTo>
                <a:lnTo>
                  <a:pt x="11062143" y="0"/>
                </a:lnTo>
                <a:lnTo>
                  <a:pt x="11062143" y="7370153"/>
                </a:lnTo>
                <a:lnTo>
                  <a:pt x="0" y="7370153"/>
                </a:lnTo>
                <a:lnTo>
                  <a:pt x="0" y="0"/>
                </a:lnTo>
                <a:close/>
              </a:path>
            </a:pathLst>
          </a:custGeom>
          <a:blipFill>
            <a:blip r:embed="rId4"/>
            <a:stretch>
              <a:fillRect l="0" t="0" r="0" b="0"/>
            </a:stretch>
          </a:blipFill>
        </p:spPr>
      </p:sp>
      <p:sp>
        <p:nvSpPr>
          <p:cNvPr name="Freeform 11" id="11"/>
          <p:cNvSpPr/>
          <p:nvPr/>
        </p:nvSpPr>
        <p:spPr>
          <a:xfrm flipH="false" flipV="false" rot="0">
            <a:off x="603648" y="3492064"/>
            <a:ext cx="1344451" cy="2190551"/>
          </a:xfrm>
          <a:custGeom>
            <a:avLst/>
            <a:gdLst/>
            <a:ahLst/>
            <a:cxnLst/>
            <a:rect r="r" b="b" t="t" l="l"/>
            <a:pathLst>
              <a:path h="2190551" w="1344451">
                <a:moveTo>
                  <a:pt x="0" y="0"/>
                </a:moveTo>
                <a:lnTo>
                  <a:pt x="1344451" y="0"/>
                </a:lnTo>
                <a:lnTo>
                  <a:pt x="1344451" y="2190551"/>
                </a:lnTo>
                <a:lnTo>
                  <a:pt x="0" y="21905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27</a:t>
            </a:r>
          </a:p>
        </p:txBody>
      </p:sp>
      <p:sp>
        <p:nvSpPr>
          <p:cNvPr name="TextBox 13" id="13"/>
          <p:cNvSpPr txBox="true"/>
          <p:nvPr/>
        </p:nvSpPr>
        <p:spPr>
          <a:xfrm rot="0">
            <a:off x="9098339" y="2983581"/>
            <a:ext cx="7875095" cy="2079626"/>
          </a:xfrm>
          <a:prstGeom prst="rect">
            <a:avLst/>
          </a:prstGeom>
        </p:spPr>
        <p:txBody>
          <a:bodyPr anchor="t" rtlCol="false" tIns="0" lIns="0" bIns="0" rIns="0">
            <a:spAutoFit/>
          </a:bodyPr>
          <a:lstStyle/>
          <a:p>
            <a:pPr algn="l">
              <a:lnSpc>
                <a:spcPts val="8000"/>
              </a:lnSpc>
            </a:pPr>
            <a:r>
              <a:rPr lang="en-US" sz="8000" b="true">
                <a:solidFill>
                  <a:srgbClr val="272727"/>
                </a:solidFill>
                <a:latin typeface="DM Sans Bold"/>
                <a:ea typeface="DM Sans Bold"/>
                <a:cs typeface="DM Sans Bold"/>
                <a:sym typeface="DM Sans Bold"/>
              </a:rPr>
              <a:t>¿No sabes lo que buscas?</a:t>
            </a:r>
          </a:p>
        </p:txBody>
      </p:sp>
      <p:sp>
        <p:nvSpPr>
          <p:cNvPr name="TextBox 14" id="14"/>
          <p:cNvSpPr txBox="true"/>
          <p:nvPr/>
        </p:nvSpPr>
        <p:spPr>
          <a:xfrm rot="0">
            <a:off x="9098339" y="5416371"/>
            <a:ext cx="7875095" cy="2139461"/>
          </a:xfrm>
          <a:prstGeom prst="rect">
            <a:avLst/>
          </a:prstGeom>
        </p:spPr>
        <p:txBody>
          <a:bodyPr anchor="t" rtlCol="false" tIns="0" lIns="0" bIns="0" rIns="0">
            <a:spAutoFit/>
          </a:bodyPr>
          <a:lstStyle/>
          <a:p>
            <a:pPr algn="l" marL="0" indent="0" lvl="0">
              <a:lnSpc>
                <a:spcPts val="4319"/>
              </a:lnSpc>
            </a:pPr>
            <a:r>
              <a:rPr lang="en-US" sz="2699">
                <a:solidFill>
                  <a:srgbClr val="272727"/>
                </a:solidFill>
                <a:latin typeface="DM Sans"/>
                <a:ea typeface="DM Sans"/>
                <a:cs typeface="DM Sans"/>
                <a:sym typeface="DM Sans"/>
              </a:rPr>
              <a:t>No te preocupes, estamos para ayudarte, contactate con nuestros especialistas para un asesoramiento en tu proyecto de manera gratuita</a:t>
            </a:r>
          </a:p>
        </p:txBody>
      </p:sp>
      <p:sp>
        <p:nvSpPr>
          <p:cNvPr name="Freeform 15" id="15"/>
          <p:cNvSpPr/>
          <p:nvPr/>
        </p:nvSpPr>
        <p:spPr>
          <a:xfrm flipH="false" flipV="false" rot="0">
            <a:off x="6546664" y="1401350"/>
            <a:ext cx="1344451" cy="2190551"/>
          </a:xfrm>
          <a:custGeom>
            <a:avLst/>
            <a:gdLst/>
            <a:ahLst/>
            <a:cxnLst/>
            <a:rect r="r" b="b" t="t" l="l"/>
            <a:pathLst>
              <a:path h="2190551" w="1344451">
                <a:moveTo>
                  <a:pt x="0" y="0"/>
                </a:moveTo>
                <a:lnTo>
                  <a:pt x="1344451" y="0"/>
                </a:lnTo>
                <a:lnTo>
                  <a:pt x="1344451" y="2190551"/>
                </a:lnTo>
                <a:lnTo>
                  <a:pt x="0" y="21905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3258917" y="1401350"/>
            <a:ext cx="947674" cy="1544072"/>
          </a:xfrm>
          <a:custGeom>
            <a:avLst/>
            <a:gdLst/>
            <a:ahLst/>
            <a:cxnLst/>
            <a:rect r="r" b="b" t="t" l="l"/>
            <a:pathLst>
              <a:path h="1544072" w="947674">
                <a:moveTo>
                  <a:pt x="0" y="0"/>
                </a:moveTo>
                <a:lnTo>
                  <a:pt x="947674" y="0"/>
                </a:lnTo>
                <a:lnTo>
                  <a:pt x="947674" y="1544072"/>
                </a:lnTo>
                <a:lnTo>
                  <a:pt x="0" y="1544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5310647" y="3100627"/>
            <a:ext cx="576968" cy="940070"/>
          </a:xfrm>
          <a:custGeom>
            <a:avLst/>
            <a:gdLst/>
            <a:ahLst/>
            <a:cxnLst/>
            <a:rect r="r" b="b" t="t" l="l"/>
            <a:pathLst>
              <a:path h="940070" w="576968">
                <a:moveTo>
                  <a:pt x="0" y="0"/>
                </a:moveTo>
                <a:lnTo>
                  <a:pt x="576968" y="0"/>
                </a:lnTo>
                <a:lnTo>
                  <a:pt x="576968" y="940071"/>
                </a:lnTo>
                <a:lnTo>
                  <a:pt x="0" y="940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386674" y="2840706"/>
            <a:ext cx="576968" cy="940070"/>
          </a:xfrm>
          <a:custGeom>
            <a:avLst/>
            <a:gdLst/>
            <a:ahLst/>
            <a:cxnLst/>
            <a:rect r="r" b="b" t="t" l="l"/>
            <a:pathLst>
              <a:path h="940070" w="576968">
                <a:moveTo>
                  <a:pt x="0" y="0"/>
                </a:moveTo>
                <a:lnTo>
                  <a:pt x="576968" y="0"/>
                </a:lnTo>
                <a:lnTo>
                  <a:pt x="576968" y="940070"/>
                </a:lnTo>
                <a:lnTo>
                  <a:pt x="0" y="940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5995308" y="4291170"/>
            <a:ext cx="947674" cy="1544072"/>
          </a:xfrm>
          <a:custGeom>
            <a:avLst/>
            <a:gdLst/>
            <a:ahLst/>
            <a:cxnLst/>
            <a:rect r="r" b="b" t="t" l="l"/>
            <a:pathLst>
              <a:path h="1544072" w="947674">
                <a:moveTo>
                  <a:pt x="0" y="0"/>
                </a:moveTo>
                <a:lnTo>
                  <a:pt x="947674" y="0"/>
                </a:lnTo>
                <a:lnTo>
                  <a:pt x="947674" y="1544072"/>
                </a:lnTo>
                <a:lnTo>
                  <a:pt x="0" y="1544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4243" y="8599815"/>
            <a:ext cx="18288000" cy="4047427"/>
            <a:chOff x="0" y="0"/>
            <a:chExt cx="7517197" cy="1663676"/>
          </a:xfrm>
        </p:grpSpPr>
        <p:sp>
          <p:nvSpPr>
            <p:cNvPr name="Freeform 4" id="4"/>
            <p:cNvSpPr/>
            <p:nvPr/>
          </p:nvSpPr>
          <p:spPr>
            <a:xfrm flipH="false" flipV="false" rot="0">
              <a:off x="0" y="0"/>
              <a:ext cx="7517196" cy="1663676"/>
            </a:xfrm>
            <a:custGeom>
              <a:avLst/>
              <a:gdLst/>
              <a:ahLst/>
              <a:cxnLst/>
              <a:rect r="r" b="b" t="t" l="l"/>
              <a:pathLst>
                <a:path h="1663676" w="7517196">
                  <a:moveTo>
                    <a:pt x="0" y="0"/>
                  </a:moveTo>
                  <a:lnTo>
                    <a:pt x="7517196" y="0"/>
                  </a:lnTo>
                  <a:lnTo>
                    <a:pt x="7517196" y="1663676"/>
                  </a:lnTo>
                  <a:lnTo>
                    <a:pt x="0" y="1663676"/>
                  </a:lnTo>
                  <a:close/>
                </a:path>
              </a:pathLst>
            </a:custGeom>
            <a:solidFill>
              <a:srgbClr val="5AB787"/>
            </a:solidFill>
          </p:spPr>
        </p:sp>
      </p:grpSp>
      <p:sp>
        <p:nvSpPr>
          <p:cNvPr name="TextBox 5" id="5"/>
          <p:cNvSpPr txBox="true"/>
          <p:nvPr/>
        </p:nvSpPr>
        <p:spPr>
          <a:xfrm rot="0">
            <a:off x="1404274" y="2365103"/>
            <a:ext cx="15479451" cy="1069976"/>
          </a:xfrm>
          <a:prstGeom prst="rect">
            <a:avLst/>
          </a:prstGeom>
        </p:spPr>
        <p:txBody>
          <a:bodyPr anchor="t" rtlCol="false" tIns="0" lIns="0" bIns="0" rIns="0">
            <a:spAutoFit/>
          </a:bodyPr>
          <a:lstStyle/>
          <a:p>
            <a:pPr algn="ctr">
              <a:lnSpc>
                <a:spcPts val="8000"/>
              </a:lnSpc>
            </a:pPr>
            <a:r>
              <a:rPr lang="en-US" sz="8000" b="true">
                <a:solidFill>
                  <a:srgbClr val="272727"/>
                </a:solidFill>
                <a:latin typeface="DM Sans Bold"/>
                <a:ea typeface="DM Sans Bold"/>
                <a:cs typeface="DM Sans Bold"/>
                <a:sym typeface="DM Sans Bold"/>
              </a:rPr>
              <a:t>¿Por qué nos prefieren?</a:t>
            </a:r>
          </a:p>
        </p:txBody>
      </p:sp>
      <p:sp>
        <p:nvSpPr>
          <p:cNvPr name="TextBox 6" id="6"/>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28</a:t>
            </a:r>
          </a:p>
        </p:txBody>
      </p:sp>
      <p:grpSp>
        <p:nvGrpSpPr>
          <p:cNvPr name="Group 7" id="7"/>
          <p:cNvGrpSpPr/>
          <p:nvPr/>
        </p:nvGrpSpPr>
        <p:grpSpPr>
          <a:xfrm rot="0">
            <a:off x="1028700" y="4419064"/>
            <a:ext cx="4244384" cy="3546386"/>
            <a:chOff x="0" y="0"/>
            <a:chExt cx="5659178" cy="4728515"/>
          </a:xfrm>
        </p:grpSpPr>
        <p:grpSp>
          <p:nvGrpSpPr>
            <p:cNvPr name="Group 8" id="8"/>
            <p:cNvGrpSpPr/>
            <p:nvPr/>
          </p:nvGrpSpPr>
          <p:grpSpPr>
            <a:xfrm rot="0">
              <a:off x="2025517" y="0"/>
              <a:ext cx="1492887" cy="14928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85725"/>
                <a:ext cx="660400" cy="650875"/>
              </a:xfrm>
              <a:prstGeom prst="rect">
                <a:avLst/>
              </a:prstGeom>
            </p:spPr>
            <p:txBody>
              <a:bodyPr anchor="ctr" rtlCol="false" tIns="50800" lIns="50800" bIns="50800" rIns="50800"/>
              <a:lstStyle/>
              <a:p>
                <a:pPr algn="ctr">
                  <a:lnSpc>
                    <a:spcPts val="1200"/>
                  </a:lnSpc>
                </a:pPr>
              </a:p>
            </p:txBody>
          </p:sp>
        </p:grpSp>
        <p:sp>
          <p:nvSpPr>
            <p:cNvPr name="Freeform 11" id="11"/>
            <p:cNvSpPr/>
            <p:nvPr/>
          </p:nvSpPr>
          <p:spPr>
            <a:xfrm flipH="false" flipV="false" rot="0">
              <a:off x="2296926" y="184702"/>
              <a:ext cx="913100" cy="1087024"/>
            </a:xfrm>
            <a:custGeom>
              <a:avLst/>
              <a:gdLst/>
              <a:ahLst/>
              <a:cxnLst/>
              <a:rect r="r" b="b" t="t" l="l"/>
              <a:pathLst>
                <a:path h="1087024" w="913100">
                  <a:moveTo>
                    <a:pt x="0" y="0"/>
                  </a:moveTo>
                  <a:lnTo>
                    <a:pt x="913099" y="0"/>
                  </a:lnTo>
                  <a:lnTo>
                    <a:pt x="913099" y="1087024"/>
                  </a:lnTo>
                  <a:lnTo>
                    <a:pt x="0" y="1087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47286" y="2879265"/>
              <a:ext cx="4764606" cy="1849249"/>
            </a:xfrm>
            <a:prstGeom prst="rect">
              <a:avLst/>
            </a:prstGeom>
          </p:spPr>
          <p:txBody>
            <a:bodyPr anchor="t" rtlCol="false" tIns="0" lIns="0" bIns="0" rIns="0">
              <a:spAutoFit/>
            </a:bodyPr>
            <a:lstStyle/>
            <a:p>
              <a:pPr algn="ctr" marL="0" indent="0" lvl="0">
                <a:lnSpc>
                  <a:spcPts val="2834"/>
                </a:lnSpc>
                <a:spcBef>
                  <a:spcPct val="0"/>
                </a:spcBef>
              </a:pPr>
              <a:r>
                <a:rPr lang="en-US" sz="2024">
                  <a:solidFill>
                    <a:srgbClr val="000000"/>
                  </a:solidFill>
                  <a:latin typeface="DM Sans"/>
                  <a:ea typeface="DM Sans"/>
                  <a:cs typeface="DM Sans"/>
                  <a:sym typeface="DM Sans"/>
                </a:rPr>
                <a:t>Soluciones y métodos de vanguardia en la industria de acuerdo con las necesidades de nuestros clientes</a:t>
              </a:r>
            </a:p>
          </p:txBody>
        </p:sp>
        <p:sp>
          <p:nvSpPr>
            <p:cNvPr name="TextBox 13" id="13"/>
            <p:cNvSpPr txBox="true"/>
            <p:nvPr/>
          </p:nvSpPr>
          <p:spPr>
            <a:xfrm rot="0">
              <a:off x="0" y="1711288"/>
              <a:ext cx="5659178" cy="556342"/>
            </a:xfrm>
            <a:prstGeom prst="rect">
              <a:avLst/>
            </a:prstGeom>
          </p:spPr>
          <p:txBody>
            <a:bodyPr anchor="t" rtlCol="false" tIns="0" lIns="0" bIns="0" rIns="0">
              <a:spAutoFit/>
            </a:bodyPr>
            <a:lstStyle/>
            <a:p>
              <a:pPr algn="ctr" marL="0" indent="0" lvl="0">
                <a:lnSpc>
                  <a:spcPts val="3511"/>
                </a:lnSpc>
                <a:spcBef>
                  <a:spcPct val="0"/>
                </a:spcBef>
              </a:pPr>
              <a:r>
                <a:rPr lang="en-US" b="true" sz="2508">
                  <a:solidFill>
                    <a:srgbClr val="282A29"/>
                  </a:solidFill>
                  <a:latin typeface="DM Sans Bold"/>
                  <a:ea typeface="DM Sans Bold"/>
                  <a:cs typeface="DM Sans Bold"/>
                  <a:sym typeface="DM Sans Bold"/>
                </a:rPr>
                <a:t>Soluciones innovadoras</a:t>
              </a:r>
            </a:p>
          </p:txBody>
        </p:sp>
      </p:grpSp>
      <p:grpSp>
        <p:nvGrpSpPr>
          <p:cNvPr name="Group 14" id="14"/>
          <p:cNvGrpSpPr/>
          <p:nvPr/>
        </p:nvGrpSpPr>
        <p:grpSpPr>
          <a:xfrm rot="0">
            <a:off x="7209563" y="4491454"/>
            <a:ext cx="3830774" cy="3546386"/>
            <a:chOff x="0" y="0"/>
            <a:chExt cx="5107698" cy="4728515"/>
          </a:xfrm>
        </p:grpSpPr>
        <p:grpSp>
          <p:nvGrpSpPr>
            <p:cNvPr name="Group 15" id="15"/>
            <p:cNvGrpSpPr/>
            <p:nvPr/>
          </p:nvGrpSpPr>
          <p:grpSpPr>
            <a:xfrm rot="0">
              <a:off x="1828622" y="0"/>
              <a:ext cx="1492887" cy="149288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85725"/>
                <a:ext cx="660400" cy="650875"/>
              </a:xfrm>
              <a:prstGeom prst="rect">
                <a:avLst/>
              </a:prstGeom>
            </p:spPr>
            <p:txBody>
              <a:bodyPr anchor="ctr" rtlCol="false" tIns="50800" lIns="50800" bIns="50800" rIns="50800"/>
              <a:lstStyle/>
              <a:p>
                <a:pPr algn="ctr">
                  <a:lnSpc>
                    <a:spcPts val="1200"/>
                  </a:lnSpc>
                </a:pPr>
              </a:p>
            </p:txBody>
          </p:sp>
        </p:grpSp>
        <p:sp>
          <p:nvSpPr>
            <p:cNvPr name="Freeform 18" id="18"/>
            <p:cNvSpPr/>
            <p:nvPr/>
          </p:nvSpPr>
          <p:spPr>
            <a:xfrm flipH="false" flipV="false" rot="0">
              <a:off x="2037668" y="184702"/>
              <a:ext cx="1074795" cy="1087024"/>
            </a:xfrm>
            <a:custGeom>
              <a:avLst/>
              <a:gdLst/>
              <a:ahLst/>
              <a:cxnLst/>
              <a:rect r="r" b="b" t="t" l="l"/>
              <a:pathLst>
                <a:path h="1087024" w="1074795">
                  <a:moveTo>
                    <a:pt x="0" y="0"/>
                  </a:moveTo>
                  <a:lnTo>
                    <a:pt x="1074794" y="0"/>
                  </a:lnTo>
                  <a:lnTo>
                    <a:pt x="1074794" y="1087024"/>
                  </a:lnTo>
                  <a:lnTo>
                    <a:pt x="0" y="1087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0" y="2879265"/>
              <a:ext cx="5107698" cy="1849249"/>
            </a:xfrm>
            <a:prstGeom prst="rect">
              <a:avLst/>
            </a:prstGeom>
          </p:spPr>
          <p:txBody>
            <a:bodyPr anchor="t" rtlCol="false" tIns="0" lIns="0" bIns="0" rIns="0">
              <a:spAutoFit/>
            </a:bodyPr>
            <a:lstStyle/>
            <a:p>
              <a:pPr algn="ctr" marL="0" indent="0" lvl="0">
                <a:lnSpc>
                  <a:spcPts val="2834"/>
                </a:lnSpc>
                <a:spcBef>
                  <a:spcPct val="0"/>
                </a:spcBef>
              </a:pPr>
              <a:r>
                <a:rPr lang="en-US" sz="2024">
                  <a:solidFill>
                    <a:srgbClr val="000000"/>
                  </a:solidFill>
                  <a:latin typeface="DM Sans"/>
                  <a:ea typeface="DM Sans"/>
                  <a:cs typeface="DM Sans"/>
                  <a:sym typeface="DM Sans"/>
                </a:rPr>
                <a:t>Utilizamos toda la información disponible y adquirida de forma interdiciplinaria para mejores soluciones</a:t>
              </a:r>
            </a:p>
          </p:txBody>
        </p:sp>
        <p:sp>
          <p:nvSpPr>
            <p:cNvPr name="TextBox 20" id="20"/>
            <p:cNvSpPr txBox="true"/>
            <p:nvPr/>
          </p:nvSpPr>
          <p:spPr>
            <a:xfrm rot="0">
              <a:off x="910074" y="1777689"/>
              <a:ext cx="3782694" cy="556395"/>
            </a:xfrm>
            <a:prstGeom prst="rect">
              <a:avLst/>
            </a:prstGeom>
          </p:spPr>
          <p:txBody>
            <a:bodyPr anchor="t" rtlCol="false" tIns="0" lIns="0" bIns="0" rIns="0">
              <a:spAutoFit/>
            </a:bodyPr>
            <a:lstStyle/>
            <a:p>
              <a:pPr algn="ctr" marL="0" indent="0" lvl="0">
                <a:lnSpc>
                  <a:spcPts val="3511"/>
                </a:lnSpc>
                <a:spcBef>
                  <a:spcPct val="0"/>
                </a:spcBef>
              </a:pPr>
              <a:r>
                <a:rPr lang="en-US" b="true" sz="2508">
                  <a:solidFill>
                    <a:srgbClr val="282A29"/>
                  </a:solidFill>
                  <a:latin typeface="DM Sans Bold"/>
                  <a:ea typeface="DM Sans Bold"/>
                  <a:cs typeface="DM Sans Bold"/>
                  <a:sym typeface="DM Sans Bold"/>
                </a:rPr>
                <a:t>Enfoque integral</a:t>
              </a:r>
            </a:p>
          </p:txBody>
        </p:sp>
      </p:grpSp>
      <p:grpSp>
        <p:nvGrpSpPr>
          <p:cNvPr name="Group 21" id="21"/>
          <p:cNvGrpSpPr/>
          <p:nvPr/>
        </p:nvGrpSpPr>
        <p:grpSpPr>
          <a:xfrm rot="0">
            <a:off x="13438215" y="4419064"/>
            <a:ext cx="3821085" cy="3546386"/>
            <a:chOff x="0" y="0"/>
            <a:chExt cx="5094780" cy="4728515"/>
          </a:xfrm>
        </p:grpSpPr>
        <p:grpSp>
          <p:nvGrpSpPr>
            <p:cNvPr name="Group 22" id="22"/>
            <p:cNvGrpSpPr/>
            <p:nvPr/>
          </p:nvGrpSpPr>
          <p:grpSpPr>
            <a:xfrm rot="0">
              <a:off x="1686834" y="0"/>
              <a:ext cx="1492887" cy="149288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4" id="24"/>
              <p:cNvSpPr txBox="true"/>
              <p:nvPr/>
            </p:nvSpPr>
            <p:spPr>
              <a:xfrm>
                <a:off x="76200" y="85725"/>
                <a:ext cx="660400" cy="650875"/>
              </a:xfrm>
              <a:prstGeom prst="rect">
                <a:avLst/>
              </a:prstGeom>
            </p:spPr>
            <p:txBody>
              <a:bodyPr anchor="ctr" rtlCol="false" tIns="73939" lIns="73939" bIns="73939" rIns="73939"/>
              <a:lstStyle/>
              <a:p>
                <a:pPr algn="ctr">
                  <a:lnSpc>
                    <a:spcPts val="1200"/>
                  </a:lnSpc>
                </a:pPr>
              </a:p>
            </p:txBody>
          </p:sp>
        </p:grpSp>
        <p:sp>
          <p:nvSpPr>
            <p:cNvPr name="Freeform 25" id="25"/>
            <p:cNvSpPr/>
            <p:nvPr/>
          </p:nvSpPr>
          <p:spPr>
            <a:xfrm flipH="false" flipV="false" rot="0">
              <a:off x="1779243" y="177853"/>
              <a:ext cx="1308069" cy="1093873"/>
            </a:xfrm>
            <a:custGeom>
              <a:avLst/>
              <a:gdLst/>
              <a:ahLst/>
              <a:cxnLst/>
              <a:rect r="r" b="b" t="t" l="l"/>
              <a:pathLst>
                <a:path h="1093873" w="1308069">
                  <a:moveTo>
                    <a:pt x="0" y="0"/>
                  </a:moveTo>
                  <a:lnTo>
                    <a:pt x="1308069" y="0"/>
                  </a:lnTo>
                  <a:lnTo>
                    <a:pt x="1308069" y="1093873"/>
                  </a:lnTo>
                  <a:lnTo>
                    <a:pt x="0" y="10938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2709" y="1787214"/>
              <a:ext cx="5092071" cy="574882"/>
            </a:xfrm>
            <a:prstGeom prst="rect">
              <a:avLst/>
            </a:prstGeom>
          </p:spPr>
          <p:txBody>
            <a:bodyPr anchor="t" rtlCol="false" tIns="0" lIns="0" bIns="0" rIns="0">
              <a:spAutoFit/>
            </a:bodyPr>
            <a:lstStyle/>
            <a:p>
              <a:pPr algn="ctr" marL="0" indent="0" lvl="0">
                <a:lnSpc>
                  <a:spcPts val="3708"/>
                </a:lnSpc>
                <a:spcBef>
                  <a:spcPct val="0"/>
                </a:spcBef>
              </a:pPr>
              <a:r>
                <a:rPr lang="en-US" b="true" sz="2649">
                  <a:solidFill>
                    <a:srgbClr val="282A29"/>
                  </a:solidFill>
                  <a:latin typeface="DM Sans Bold"/>
                  <a:ea typeface="DM Sans Bold"/>
                  <a:cs typeface="DM Sans Bold"/>
                  <a:sym typeface="DM Sans Bold"/>
                </a:rPr>
                <a:t>Precisión y confianza</a:t>
              </a:r>
            </a:p>
          </p:txBody>
        </p:sp>
        <p:sp>
          <p:nvSpPr>
            <p:cNvPr name="TextBox 27" id="27"/>
            <p:cNvSpPr txBox="true"/>
            <p:nvPr/>
          </p:nvSpPr>
          <p:spPr>
            <a:xfrm rot="0">
              <a:off x="0" y="2879265"/>
              <a:ext cx="4765028" cy="1849249"/>
            </a:xfrm>
            <a:prstGeom prst="rect">
              <a:avLst/>
            </a:prstGeom>
          </p:spPr>
          <p:txBody>
            <a:bodyPr anchor="t" rtlCol="false" tIns="0" lIns="0" bIns="0" rIns="0">
              <a:spAutoFit/>
            </a:bodyPr>
            <a:lstStyle/>
            <a:p>
              <a:pPr algn="ctr" marL="0" indent="0" lvl="0">
                <a:lnSpc>
                  <a:spcPts val="2834"/>
                </a:lnSpc>
                <a:spcBef>
                  <a:spcPct val="0"/>
                </a:spcBef>
              </a:pPr>
              <a:r>
                <a:rPr lang="en-US" sz="2024">
                  <a:solidFill>
                    <a:srgbClr val="000000"/>
                  </a:solidFill>
                  <a:latin typeface="DM Sans"/>
                  <a:ea typeface="DM Sans"/>
                  <a:cs typeface="DM Sans"/>
                  <a:sym typeface="DM Sans"/>
                </a:rPr>
                <a:t>Información adquirida y tratada de la mejor manera para modelos exactos y precisos.</a:t>
              </a:r>
            </a:p>
          </p:txBody>
        </p:sp>
      </p:grpSp>
    </p:spTree>
  </p:cSld>
  <p:clrMapOvr>
    <a:masterClrMapping/>
  </p:clrMapOvr>
  <p:transition spd="slow">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0257" y="1637606"/>
            <a:ext cx="824646" cy="824646"/>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sp>
        <p:nvSpPr>
          <p:cNvPr name="TextBox 5" id="5"/>
          <p:cNvSpPr txBox="true"/>
          <p:nvPr/>
        </p:nvSpPr>
        <p:spPr>
          <a:xfrm rot="0">
            <a:off x="2022580" y="1936356"/>
            <a:ext cx="6246725" cy="2534569"/>
          </a:xfrm>
          <a:prstGeom prst="rect">
            <a:avLst/>
          </a:prstGeom>
        </p:spPr>
        <p:txBody>
          <a:bodyPr anchor="t" rtlCol="false" tIns="0" lIns="0" bIns="0" rIns="0">
            <a:spAutoFit/>
          </a:bodyPr>
          <a:lstStyle/>
          <a:p>
            <a:pPr algn="l">
              <a:lnSpc>
                <a:spcPts val="5001"/>
              </a:lnSpc>
            </a:pPr>
            <a:r>
              <a:rPr lang="en-US" sz="4168" b="true">
                <a:solidFill>
                  <a:srgbClr val="272727"/>
                </a:solidFill>
                <a:latin typeface="DM Sans Bold"/>
                <a:ea typeface="DM Sans Bold"/>
                <a:cs typeface="DM Sans Bold"/>
                <a:sym typeface="DM Sans Bold"/>
              </a:rPr>
              <a:t>Cada terreno cuenta una historia diferente. Vamos a descubrirla juntos. </a:t>
            </a:r>
          </a:p>
        </p:txBody>
      </p:sp>
      <p:sp>
        <p:nvSpPr>
          <p:cNvPr name="TextBox 6" id="6"/>
          <p:cNvSpPr txBox="true"/>
          <p:nvPr/>
        </p:nvSpPr>
        <p:spPr>
          <a:xfrm rot="0">
            <a:off x="16301558"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sz="2100">
                <a:solidFill>
                  <a:srgbClr val="272727">
                    <a:alpha val="49804"/>
                  </a:srgbClr>
                </a:solidFill>
                <a:latin typeface="DM Sans"/>
                <a:ea typeface="DM Sans"/>
                <a:cs typeface="DM Sans"/>
                <a:sym typeface="DM Sans"/>
              </a:rPr>
              <a:t>-</a:t>
            </a:r>
          </a:p>
        </p:txBody>
      </p:sp>
      <p:sp>
        <p:nvSpPr>
          <p:cNvPr name="TextBox 7" id="7"/>
          <p:cNvSpPr txBox="true"/>
          <p:nvPr/>
        </p:nvSpPr>
        <p:spPr>
          <a:xfrm rot="0">
            <a:off x="2022580" y="4694357"/>
            <a:ext cx="7121420" cy="398145"/>
          </a:xfrm>
          <a:prstGeom prst="rect">
            <a:avLst/>
          </a:prstGeom>
        </p:spPr>
        <p:txBody>
          <a:bodyPr anchor="t" rtlCol="false" tIns="0" lIns="0" bIns="0" rIns="0">
            <a:spAutoFit/>
          </a:bodyPr>
          <a:lstStyle/>
          <a:p>
            <a:pPr algn="l" marL="0" indent="0" lvl="0">
              <a:lnSpc>
                <a:spcPts val="3360"/>
              </a:lnSpc>
            </a:pPr>
            <a:r>
              <a:rPr lang="en-US" sz="2100" i="true">
                <a:solidFill>
                  <a:srgbClr val="272727"/>
                </a:solidFill>
                <a:latin typeface="DM Sans Italics"/>
                <a:ea typeface="DM Sans Italics"/>
                <a:cs typeface="DM Sans Italics"/>
                <a:sym typeface="DM Sans Italics"/>
              </a:rPr>
              <a:t>Contactános hoy y has visible lo invisible bajo tus pies.</a:t>
            </a:r>
          </a:p>
        </p:txBody>
      </p:sp>
      <p:sp>
        <p:nvSpPr>
          <p:cNvPr name="TextBox 8" id="8"/>
          <p:cNvSpPr txBox="true"/>
          <p:nvPr/>
        </p:nvSpPr>
        <p:spPr>
          <a:xfrm rot="0">
            <a:off x="9401349" y="6337330"/>
            <a:ext cx="7128319" cy="2402003"/>
          </a:xfrm>
          <a:prstGeom prst="rect">
            <a:avLst/>
          </a:prstGeom>
        </p:spPr>
        <p:txBody>
          <a:bodyPr anchor="t" rtlCol="false" tIns="0" lIns="0" bIns="0" rIns="0">
            <a:spAutoFit/>
          </a:bodyPr>
          <a:lstStyle/>
          <a:p>
            <a:pPr algn="r">
              <a:lnSpc>
                <a:spcPts val="3840"/>
              </a:lnSpc>
            </a:pPr>
            <a:r>
              <a:rPr lang="en-US" sz="2400">
                <a:solidFill>
                  <a:srgbClr val="272727"/>
                </a:solidFill>
                <a:latin typeface="DM Sans"/>
                <a:ea typeface="DM Sans"/>
                <a:cs typeface="DM Sans"/>
                <a:sym typeface="DM Sans"/>
              </a:rPr>
              <a:t>www.geofisa.com</a:t>
            </a:r>
          </a:p>
          <a:p>
            <a:pPr algn="r">
              <a:lnSpc>
                <a:spcPts val="3840"/>
              </a:lnSpc>
            </a:pPr>
            <a:r>
              <a:rPr lang="en-US" sz="2400">
                <a:solidFill>
                  <a:srgbClr val="272727"/>
                </a:solidFill>
                <a:latin typeface="DM Sans"/>
                <a:ea typeface="DM Sans"/>
                <a:cs typeface="DM Sans"/>
                <a:sym typeface="DM Sans"/>
              </a:rPr>
              <a:t>@geofisa.mx</a:t>
            </a:r>
          </a:p>
          <a:p>
            <a:pPr algn="r">
              <a:lnSpc>
                <a:spcPts val="3840"/>
              </a:lnSpc>
            </a:pPr>
            <a:r>
              <a:rPr lang="en-US" sz="2400">
                <a:solidFill>
                  <a:srgbClr val="272727"/>
                </a:solidFill>
                <a:latin typeface="DM Sans"/>
                <a:ea typeface="DM Sans"/>
                <a:cs typeface="DM Sans"/>
                <a:sym typeface="DM Sans"/>
              </a:rPr>
              <a:t>contacto@geofisa</a:t>
            </a:r>
            <a:r>
              <a:rPr lang="en-US" sz="2400">
                <a:solidFill>
                  <a:srgbClr val="272727"/>
                </a:solidFill>
                <a:latin typeface="DM Sans"/>
                <a:ea typeface="DM Sans"/>
                <a:cs typeface="DM Sans"/>
                <a:sym typeface="DM Sans"/>
              </a:rPr>
              <a:t>.com</a:t>
            </a:r>
          </a:p>
          <a:p>
            <a:pPr algn="r">
              <a:lnSpc>
                <a:spcPts val="3840"/>
              </a:lnSpc>
            </a:pPr>
            <a:r>
              <a:rPr lang="en-US" sz="2400">
                <a:solidFill>
                  <a:srgbClr val="272727"/>
                </a:solidFill>
                <a:latin typeface="DM Sans"/>
                <a:ea typeface="DM Sans"/>
                <a:cs typeface="DM Sans"/>
                <a:sym typeface="DM Sans"/>
              </a:rPr>
              <a:t>81 1982 6625</a:t>
            </a:r>
          </a:p>
          <a:p>
            <a:pPr algn="r">
              <a:lnSpc>
                <a:spcPts val="3840"/>
              </a:lnSpc>
            </a:pPr>
            <a:r>
              <a:rPr lang="en-US" sz="2400">
                <a:solidFill>
                  <a:srgbClr val="272727"/>
                </a:solidFill>
                <a:latin typeface="DM Sans"/>
                <a:ea typeface="DM Sans"/>
                <a:cs typeface="DM Sans"/>
                <a:sym typeface="DM Sans"/>
              </a:rPr>
              <a:t>81 8092 4751</a:t>
            </a:r>
          </a:p>
        </p:txBody>
      </p:sp>
      <p:grpSp>
        <p:nvGrpSpPr>
          <p:cNvPr name="Group 9" id="9"/>
          <p:cNvGrpSpPr/>
          <p:nvPr/>
        </p:nvGrpSpPr>
        <p:grpSpPr>
          <a:xfrm rot="0">
            <a:off x="12173306" y="4525224"/>
            <a:ext cx="4616648" cy="1191706"/>
            <a:chOff x="0" y="0"/>
            <a:chExt cx="6155531" cy="1588941"/>
          </a:xfrm>
        </p:grpSpPr>
        <p:sp>
          <p:nvSpPr>
            <p:cNvPr name="Freeform 10" id="10"/>
            <p:cNvSpPr/>
            <p:nvPr/>
          </p:nvSpPr>
          <p:spPr>
            <a:xfrm flipH="false" flipV="false" rot="0">
              <a:off x="1383211" y="0"/>
              <a:ext cx="4772320" cy="1588941"/>
            </a:xfrm>
            <a:custGeom>
              <a:avLst/>
              <a:gdLst/>
              <a:ahLst/>
              <a:cxnLst/>
              <a:rect r="r" b="b" t="t" l="l"/>
              <a:pathLst>
                <a:path h="1588941" w="4772320">
                  <a:moveTo>
                    <a:pt x="0" y="0"/>
                  </a:moveTo>
                  <a:lnTo>
                    <a:pt x="4772320" y="0"/>
                  </a:lnTo>
                  <a:lnTo>
                    <a:pt x="4772320" y="1588941"/>
                  </a:lnTo>
                  <a:lnTo>
                    <a:pt x="0" y="1588941"/>
                  </a:lnTo>
                  <a:lnTo>
                    <a:pt x="0" y="0"/>
                  </a:lnTo>
                  <a:close/>
                </a:path>
              </a:pathLst>
            </a:custGeom>
            <a:blipFill>
              <a:blip r:embed="rId4"/>
              <a:stretch>
                <a:fillRect l="-34073" t="0" r="0" b="0"/>
              </a:stretch>
            </a:blipFill>
          </p:spPr>
        </p:sp>
        <p:sp>
          <p:nvSpPr>
            <p:cNvPr name="Freeform 11" id="11"/>
            <p:cNvSpPr/>
            <p:nvPr/>
          </p:nvSpPr>
          <p:spPr>
            <a:xfrm flipH="false" flipV="false" rot="0">
              <a:off x="0" y="73316"/>
              <a:ext cx="1489474" cy="1515626"/>
            </a:xfrm>
            <a:custGeom>
              <a:avLst/>
              <a:gdLst/>
              <a:ahLst/>
              <a:cxnLst/>
              <a:rect r="r" b="b" t="t" l="l"/>
              <a:pathLst>
                <a:path h="1515626" w="1489474">
                  <a:moveTo>
                    <a:pt x="0" y="0"/>
                  </a:moveTo>
                  <a:lnTo>
                    <a:pt x="1489474" y="0"/>
                  </a:lnTo>
                  <a:lnTo>
                    <a:pt x="1489474" y="1515625"/>
                  </a:lnTo>
                  <a:lnTo>
                    <a:pt x="0" y="1515625"/>
                  </a:lnTo>
                  <a:lnTo>
                    <a:pt x="0" y="0"/>
                  </a:lnTo>
                  <a:close/>
                </a:path>
              </a:pathLst>
            </a:custGeom>
            <a:blipFill>
              <a:blip r:embed="rId5"/>
              <a:stretch>
                <a:fillRect l="0" t="0" r="-309754" b="0"/>
              </a:stretch>
            </a:blipFill>
          </p:spPr>
        </p:sp>
      </p:grpSp>
      <p:sp>
        <p:nvSpPr>
          <p:cNvPr name="Freeform 12" id="12"/>
          <p:cNvSpPr/>
          <p:nvPr/>
        </p:nvSpPr>
        <p:spPr>
          <a:xfrm flipH="false" flipV="false" rot="0">
            <a:off x="10356822" y="6434670"/>
            <a:ext cx="2304663" cy="2304663"/>
          </a:xfrm>
          <a:custGeom>
            <a:avLst/>
            <a:gdLst/>
            <a:ahLst/>
            <a:cxnLst/>
            <a:rect r="r" b="b" t="t" l="l"/>
            <a:pathLst>
              <a:path h="2304663" w="2304663">
                <a:moveTo>
                  <a:pt x="0" y="0"/>
                </a:moveTo>
                <a:lnTo>
                  <a:pt x="2304663" y="0"/>
                </a:lnTo>
                <a:lnTo>
                  <a:pt x="2304663" y="2304663"/>
                </a:lnTo>
                <a:lnTo>
                  <a:pt x="0" y="2304663"/>
                </a:lnTo>
                <a:lnTo>
                  <a:pt x="0" y="0"/>
                </a:lnTo>
                <a:close/>
              </a:path>
            </a:pathLst>
          </a:custGeom>
          <a:blipFill>
            <a:blip r:embed="rId6"/>
            <a:stretch>
              <a:fillRect l="0" t="0" r="0" b="0"/>
            </a:stretch>
          </a:blipFill>
        </p:spPr>
      </p:sp>
      <p:sp>
        <p:nvSpPr>
          <p:cNvPr name="Freeform 13" id="13"/>
          <p:cNvSpPr/>
          <p:nvPr/>
        </p:nvSpPr>
        <p:spPr>
          <a:xfrm flipH="false" flipV="false" rot="0">
            <a:off x="11140361" y="7173654"/>
            <a:ext cx="756635" cy="769920"/>
          </a:xfrm>
          <a:custGeom>
            <a:avLst/>
            <a:gdLst/>
            <a:ahLst/>
            <a:cxnLst/>
            <a:rect r="r" b="b" t="t" l="l"/>
            <a:pathLst>
              <a:path h="769920" w="756635">
                <a:moveTo>
                  <a:pt x="0" y="0"/>
                </a:moveTo>
                <a:lnTo>
                  <a:pt x="756635" y="0"/>
                </a:lnTo>
                <a:lnTo>
                  <a:pt x="756635" y="769920"/>
                </a:lnTo>
                <a:lnTo>
                  <a:pt x="0" y="769920"/>
                </a:lnTo>
                <a:lnTo>
                  <a:pt x="0" y="0"/>
                </a:lnTo>
                <a:close/>
              </a:path>
            </a:pathLst>
          </a:custGeom>
          <a:blipFill>
            <a:blip r:embed="rId5"/>
            <a:stretch>
              <a:fillRect l="0" t="0" r="-309754" b="0"/>
            </a:stretch>
          </a:blipFill>
        </p:spPr>
      </p:sp>
    </p:spTree>
  </p:cSld>
  <p:clrMapOvr>
    <a:masterClrMapping/>
  </p:clrMapOvr>
  <p:transition spd="slow">
    <p:fade/>
  </p:transition>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2349244"/>
            <a:ext cx="18288000" cy="5588512"/>
            <a:chOff x="0" y="0"/>
            <a:chExt cx="6671512" cy="2038704"/>
          </a:xfrm>
        </p:grpSpPr>
        <p:sp>
          <p:nvSpPr>
            <p:cNvPr name="Freeform 3" id="3"/>
            <p:cNvSpPr/>
            <p:nvPr/>
          </p:nvSpPr>
          <p:spPr>
            <a:xfrm flipH="false" flipV="false" rot="0">
              <a:off x="0" y="0"/>
              <a:ext cx="6671512" cy="2038704"/>
            </a:xfrm>
            <a:custGeom>
              <a:avLst/>
              <a:gdLst/>
              <a:ahLst/>
              <a:cxnLst/>
              <a:rect r="r" b="b" t="t" l="l"/>
              <a:pathLst>
                <a:path h="2038704" w="6671512">
                  <a:moveTo>
                    <a:pt x="0" y="0"/>
                  </a:moveTo>
                  <a:lnTo>
                    <a:pt x="6671512" y="0"/>
                  </a:lnTo>
                  <a:lnTo>
                    <a:pt x="6671512" y="2038704"/>
                  </a:lnTo>
                  <a:lnTo>
                    <a:pt x="0" y="2038704"/>
                  </a:lnTo>
                  <a:close/>
                </a:path>
              </a:pathLst>
            </a:custGeom>
            <a:solidFill>
              <a:srgbClr val="5AB787"/>
            </a:solidFill>
          </p:spPr>
        </p:sp>
      </p:grpSp>
      <p:sp>
        <p:nvSpPr>
          <p:cNvPr name="TextBox 4" id="4"/>
          <p:cNvSpPr txBox="true"/>
          <p:nvPr/>
        </p:nvSpPr>
        <p:spPr>
          <a:xfrm rot="0">
            <a:off x="1924207" y="2780566"/>
            <a:ext cx="14856222" cy="4735394"/>
          </a:xfrm>
          <a:prstGeom prst="rect">
            <a:avLst/>
          </a:prstGeom>
        </p:spPr>
        <p:txBody>
          <a:bodyPr anchor="t" rtlCol="false" tIns="0" lIns="0" bIns="0" rIns="0">
            <a:spAutoFit/>
          </a:bodyPr>
          <a:lstStyle/>
          <a:p>
            <a:pPr algn="l">
              <a:lnSpc>
                <a:spcPts val="12491"/>
              </a:lnSpc>
            </a:pPr>
            <a:r>
              <a:rPr lang="en-US" sz="10409" b="true">
                <a:solidFill>
                  <a:srgbClr val="FFFFFF"/>
                </a:solidFill>
                <a:latin typeface="DM Sans Bold"/>
                <a:ea typeface="DM Sans Bold"/>
                <a:cs typeface="DM Sans Bold"/>
                <a:sym typeface="DM Sans Bold"/>
              </a:rPr>
              <a:t>La </a:t>
            </a:r>
            <a:r>
              <a:rPr lang="en-US" sz="10409" b="true">
                <a:solidFill>
                  <a:srgbClr val="474747"/>
                </a:solidFill>
                <a:latin typeface="DM Sans Bold"/>
                <a:ea typeface="DM Sans Bold"/>
                <a:cs typeface="DM Sans Bold"/>
                <a:sym typeface="DM Sans Bold"/>
              </a:rPr>
              <a:t>estabilidad</a:t>
            </a:r>
            <a:r>
              <a:rPr lang="en-US" sz="10409" b="true">
                <a:solidFill>
                  <a:srgbClr val="FFFFFF"/>
                </a:solidFill>
                <a:latin typeface="DM Sans Bold"/>
                <a:ea typeface="DM Sans Bold"/>
                <a:cs typeface="DM Sans Bold"/>
                <a:sym typeface="DM Sans Bold"/>
              </a:rPr>
              <a:t> de tu proyecto comienza bajo tierra</a:t>
            </a:r>
          </a:p>
        </p:txBody>
      </p:sp>
      <p:grpSp>
        <p:nvGrpSpPr>
          <p:cNvPr name="Group 5" id="5"/>
          <p:cNvGrpSpPr/>
          <p:nvPr/>
        </p:nvGrpSpPr>
        <p:grpSpPr>
          <a:xfrm rot="0">
            <a:off x="3701552" y="4133580"/>
            <a:ext cx="7390630" cy="144013"/>
            <a:chOff x="0" y="0"/>
            <a:chExt cx="1946503" cy="37929"/>
          </a:xfrm>
        </p:grpSpPr>
        <p:sp>
          <p:nvSpPr>
            <p:cNvPr name="Freeform 6" id="6"/>
            <p:cNvSpPr/>
            <p:nvPr/>
          </p:nvSpPr>
          <p:spPr>
            <a:xfrm flipH="false" flipV="false" rot="0">
              <a:off x="0" y="0"/>
              <a:ext cx="1946503" cy="37929"/>
            </a:xfrm>
            <a:custGeom>
              <a:avLst/>
              <a:gdLst/>
              <a:ahLst/>
              <a:cxnLst/>
              <a:rect r="r" b="b" t="t" l="l"/>
              <a:pathLst>
                <a:path h="37929" w="1946503">
                  <a:moveTo>
                    <a:pt x="0" y="0"/>
                  </a:moveTo>
                  <a:lnTo>
                    <a:pt x="1946503" y="0"/>
                  </a:lnTo>
                  <a:lnTo>
                    <a:pt x="1946503" y="37929"/>
                  </a:lnTo>
                  <a:lnTo>
                    <a:pt x="0" y="37929"/>
                  </a:lnTo>
                  <a:close/>
                </a:path>
              </a:pathLst>
            </a:custGeom>
            <a:solidFill>
              <a:srgbClr val="000000"/>
            </a:solidFill>
          </p:spPr>
        </p:sp>
        <p:sp>
          <p:nvSpPr>
            <p:cNvPr name="TextBox 7" id="7"/>
            <p:cNvSpPr txBox="true"/>
            <p:nvPr/>
          </p:nvSpPr>
          <p:spPr>
            <a:xfrm>
              <a:off x="0" y="-47625"/>
              <a:ext cx="1946503" cy="85554"/>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03</a:t>
            </a:r>
          </a:p>
        </p:txBody>
      </p:sp>
      <p:sp>
        <p:nvSpPr>
          <p:cNvPr name="TextBox 9" id="9"/>
          <p:cNvSpPr txBox="true"/>
          <p:nvPr/>
        </p:nvSpPr>
        <p:spPr>
          <a:xfrm rot="0">
            <a:off x="1028700" y="8868248"/>
            <a:ext cx="6623706" cy="707341"/>
          </a:xfrm>
          <a:prstGeom prst="rect">
            <a:avLst/>
          </a:prstGeom>
        </p:spPr>
        <p:txBody>
          <a:bodyPr anchor="t" rtlCol="false" tIns="0" lIns="0" bIns="0" rIns="0">
            <a:spAutoFit/>
          </a:bodyPr>
          <a:lstStyle/>
          <a:p>
            <a:pPr algn="l" marL="0" indent="0" lvl="0">
              <a:lnSpc>
                <a:spcPts val="6070"/>
              </a:lnSpc>
            </a:pPr>
            <a:r>
              <a:rPr lang="en-US" sz="3794" i="true">
                <a:solidFill>
                  <a:srgbClr val="5AB787"/>
                </a:solidFill>
                <a:latin typeface="DM Sans Italics"/>
                <a:ea typeface="DM Sans Italics"/>
                <a:cs typeface="DM Sans Italics"/>
                <a:sym typeface="DM Sans Italics"/>
              </a:rPr>
              <a:t>- GEOFISA</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8160189" y="3842760"/>
            <a:ext cx="4788834" cy="0"/>
          </a:xfrm>
          <a:prstGeom prst="line">
            <a:avLst/>
          </a:prstGeom>
          <a:ln cap="flat" w="47625">
            <a:solidFill>
              <a:srgbClr val="5AB787"/>
            </a:solidFill>
            <a:prstDash val="solid"/>
            <a:headEnd type="none" len="sm" w="sm"/>
            <a:tailEnd type="none" len="sm" w="sm"/>
          </a:ln>
        </p:spPr>
      </p:sp>
      <p:sp>
        <p:nvSpPr>
          <p:cNvPr name="Freeform 4" id="4"/>
          <p:cNvSpPr/>
          <p:nvPr/>
        </p:nvSpPr>
        <p:spPr>
          <a:xfrm flipH="false" flipV="false" rot="0">
            <a:off x="-291398" y="2353816"/>
            <a:ext cx="8251093" cy="5497291"/>
          </a:xfrm>
          <a:custGeom>
            <a:avLst/>
            <a:gdLst/>
            <a:ahLst/>
            <a:cxnLst/>
            <a:rect r="r" b="b" t="t" l="l"/>
            <a:pathLst>
              <a:path h="5497291" w="8251093">
                <a:moveTo>
                  <a:pt x="0" y="0"/>
                </a:moveTo>
                <a:lnTo>
                  <a:pt x="8251094" y="0"/>
                </a:lnTo>
                <a:lnTo>
                  <a:pt x="8251094" y="5497291"/>
                </a:lnTo>
                <a:lnTo>
                  <a:pt x="0" y="5497291"/>
                </a:lnTo>
                <a:lnTo>
                  <a:pt x="0" y="0"/>
                </a:lnTo>
                <a:close/>
              </a:path>
            </a:pathLst>
          </a:custGeom>
          <a:blipFill>
            <a:blip r:embed="rId4"/>
            <a:stretch>
              <a:fillRect l="0" t="0" r="0" b="0"/>
            </a:stretch>
          </a:blipFill>
        </p:spPr>
      </p:sp>
      <p:sp>
        <p:nvSpPr>
          <p:cNvPr name="TextBox 5" id="5"/>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04</a:t>
            </a:r>
          </a:p>
        </p:txBody>
      </p:sp>
      <p:sp>
        <p:nvSpPr>
          <p:cNvPr name="TextBox 6" id="6"/>
          <p:cNvSpPr txBox="true"/>
          <p:nvPr/>
        </p:nvSpPr>
        <p:spPr>
          <a:xfrm rot="0">
            <a:off x="8142508" y="2496691"/>
            <a:ext cx="9192992" cy="1069976"/>
          </a:xfrm>
          <a:prstGeom prst="rect">
            <a:avLst/>
          </a:prstGeom>
        </p:spPr>
        <p:txBody>
          <a:bodyPr anchor="t" rtlCol="false" tIns="0" lIns="0" bIns="0" rIns="0">
            <a:spAutoFit/>
          </a:bodyPr>
          <a:lstStyle/>
          <a:p>
            <a:pPr algn="l">
              <a:lnSpc>
                <a:spcPts val="8000"/>
              </a:lnSpc>
            </a:pPr>
            <a:r>
              <a:rPr lang="en-US" sz="8000" b="true">
                <a:solidFill>
                  <a:srgbClr val="272727"/>
                </a:solidFill>
                <a:latin typeface="DM Sans Bold"/>
                <a:ea typeface="DM Sans Bold"/>
                <a:cs typeface="DM Sans Bold"/>
                <a:sym typeface="DM Sans Bold"/>
              </a:rPr>
              <a:t>¿Quiénes somos?</a:t>
            </a:r>
          </a:p>
        </p:txBody>
      </p:sp>
      <p:sp>
        <p:nvSpPr>
          <p:cNvPr name="TextBox 7" id="7"/>
          <p:cNvSpPr txBox="true"/>
          <p:nvPr/>
        </p:nvSpPr>
        <p:spPr>
          <a:xfrm rot="0">
            <a:off x="8447308" y="5162199"/>
            <a:ext cx="8811992" cy="1520621"/>
          </a:xfrm>
          <a:prstGeom prst="rect">
            <a:avLst/>
          </a:prstGeom>
        </p:spPr>
        <p:txBody>
          <a:bodyPr anchor="t" rtlCol="false" tIns="0" lIns="0" bIns="0" rIns="0">
            <a:spAutoFit/>
          </a:bodyPr>
          <a:lstStyle/>
          <a:p>
            <a:pPr algn="l" marL="0" indent="0" lvl="0">
              <a:lnSpc>
                <a:spcPts val="4161"/>
              </a:lnSpc>
            </a:pPr>
            <a:r>
              <a:rPr lang="en-US" sz="2601">
                <a:solidFill>
                  <a:srgbClr val="272727"/>
                </a:solidFill>
                <a:latin typeface="DM Sans"/>
                <a:ea typeface="DM Sans"/>
                <a:cs typeface="DM Sans"/>
                <a:sym typeface="DM Sans"/>
              </a:rPr>
              <a:t>Somos una empresa 100% regiomontana que ofrece servicios y soluciones integrales a problemas de ingeniería, problemas geocientíficos y de infraestructura.</a:t>
            </a:r>
          </a:p>
        </p:txBody>
      </p:sp>
      <p:grpSp>
        <p:nvGrpSpPr>
          <p:cNvPr name="Group 8" id="8"/>
          <p:cNvGrpSpPr/>
          <p:nvPr/>
        </p:nvGrpSpPr>
        <p:grpSpPr>
          <a:xfrm rot="0">
            <a:off x="8160189" y="2315716"/>
            <a:ext cx="840803" cy="840803"/>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05</a:t>
            </a:r>
          </a:p>
        </p:txBody>
      </p:sp>
      <p:sp>
        <p:nvSpPr>
          <p:cNvPr name="TextBox 4" id="4"/>
          <p:cNvSpPr txBox="true"/>
          <p:nvPr/>
        </p:nvSpPr>
        <p:spPr>
          <a:xfrm rot="0">
            <a:off x="1455875" y="2292032"/>
            <a:ext cx="7641950" cy="1069976"/>
          </a:xfrm>
          <a:prstGeom prst="rect">
            <a:avLst/>
          </a:prstGeom>
        </p:spPr>
        <p:txBody>
          <a:bodyPr anchor="t" rtlCol="false" tIns="0" lIns="0" bIns="0" rIns="0">
            <a:spAutoFit/>
          </a:bodyPr>
          <a:lstStyle/>
          <a:p>
            <a:pPr algn="l">
              <a:lnSpc>
                <a:spcPts val="8000"/>
              </a:lnSpc>
            </a:pPr>
            <a:r>
              <a:rPr lang="en-US" sz="8000" b="true">
                <a:solidFill>
                  <a:srgbClr val="272727"/>
                </a:solidFill>
                <a:latin typeface="DM Sans Bold"/>
                <a:ea typeface="DM Sans Bold"/>
                <a:cs typeface="DM Sans Bold"/>
                <a:sym typeface="DM Sans Bold"/>
              </a:rPr>
              <a:t>Visión</a:t>
            </a:r>
          </a:p>
        </p:txBody>
      </p:sp>
      <p:sp>
        <p:nvSpPr>
          <p:cNvPr name="TextBox 5" id="5"/>
          <p:cNvSpPr txBox="true"/>
          <p:nvPr/>
        </p:nvSpPr>
        <p:spPr>
          <a:xfrm rot="0">
            <a:off x="1455875" y="3933508"/>
            <a:ext cx="7641950" cy="1236466"/>
          </a:xfrm>
          <a:prstGeom prst="rect">
            <a:avLst/>
          </a:prstGeom>
        </p:spPr>
        <p:txBody>
          <a:bodyPr anchor="t" rtlCol="false" tIns="0" lIns="0" bIns="0" rIns="0">
            <a:spAutoFit/>
          </a:bodyPr>
          <a:lstStyle/>
          <a:p>
            <a:pPr algn="l" marL="0" indent="0" lvl="0">
              <a:lnSpc>
                <a:spcPts val="3360"/>
              </a:lnSpc>
            </a:pPr>
            <a:r>
              <a:rPr lang="en-US" sz="2100">
                <a:solidFill>
                  <a:srgbClr val="272727"/>
                </a:solidFill>
                <a:latin typeface="DM Sans"/>
                <a:ea typeface="DM Sans"/>
                <a:cs typeface="DM Sans"/>
                <a:sym typeface="DM Sans"/>
              </a:rPr>
              <a:t>Proveer soluciones integrales en geociencias aplicadas, utilizando tecnología avanzada y análisis preciso para garantizar la seguridad en proyectos de ingeniería.</a:t>
            </a:r>
          </a:p>
        </p:txBody>
      </p:sp>
      <p:sp>
        <p:nvSpPr>
          <p:cNvPr name="TextBox 6" id="6"/>
          <p:cNvSpPr txBox="true"/>
          <p:nvPr/>
        </p:nvSpPr>
        <p:spPr>
          <a:xfrm rot="0">
            <a:off x="8755773" y="5803583"/>
            <a:ext cx="8076352" cy="1655606"/>
          </a:xfrm>
          <a:prstGeom prst="rect">
            <a:avLst/>
          </a:prstGeom>
        </p:spPr>
        <p:txBody>
          <a:bodyPr anchor="t" rtlCol="false" tIns="0" lIns="0" bIns="0" rIns="0">
            <a:spAutoFit/>
          </a:bodyPr>
          <a:lstStyle/>
          <a:p>
            <a:pPr algn="r" marL="0" indent="0" lvl="0">
              <a:lnSpc>
                <a:spcPts val="3360"/>
              </a:lnSpc>
            </a:pPr>
            <a:r>
              <a:rPr lang="en-US" sz="2100">
                <a:solidFill>
                  <a:srgbClr val="272727"/>
                </a:solidFill>
                <a:latin typeface="DM Sans"/>
                <a:ea typeface="DM Sans"/>
                <a:cs typeface="DM Sans"/>
                <a:sym typeface="DM Sans"/>
              </a:rPr>
              <a:t>Ser la consultora líder en geociencias  reconocida por su innovación, compromiso con la sostenibilidad y capacidad de ofrecer resultados confiables que impulsen el desarrollo seguro  y correcto de infraestructura.</a:t>
            </a:r>
          </a:p>
        </p:txBody>
      </p:sp>
      <p:sp>
        <p:nvSpPr>
          <p:cNvPr name="TextBox 7" id="7"/>
          <p:cNvSpPr txBox="true"/>
          <p:nvPr/>
        </p:nvSpPr>
        <p:spPr>
          <a:xfrm rot="0">
            <a:off x="9190175" y="4162108"/>
            <a:ext cx="7641950" cy="1069976"/>
          </a:xfrm>
          <a:prstGeom prst="rect">
            <a:avLst/>
          </a:prstGeom>
        </p:spPr>
        <p:txBody>
          <a:bodyPr anchor="t" rtlCol="false" tIns="0" lIns="0" bIns="0" rIns="0">
            <a:spAutoFit/>
          </a:bodyPr>
          <a:lstStyle/>
          <a:p>
            <a:pPr algn="r">
              <a:lnSpc>
                <a:spcPts val="8000"/>
              </a:lnSpc>
            </a:pPr>
            <a:r>
              <a:rPr lang="en-US" sz="8000" b="true">
                <a:solidFill>
                  <a:srgbClr val="272727"/>
                </a:solidFill>
                <a:latin typeface="DM Sans Bold"/>
                <a:ea typeface="DM Sans Bold"/>
                <a:cs typeface="DM Sans Bold"/>
                <a:sym typeface="DM Sans Bold"/>
              </a:rPr>
              <a:t>Misión</a:t>
            </a:r>
          </a:p>
        </p:txBody>
      </p:sp>
      <p:grpSp>
        <p:nvGrpSpPr>
          <p:cNvPr name="Group 8" id="8"/>
          <p:cNvGrpSpPr/>
          <p:nvPr/>
        </p:nvGrpSpPr>
        <p:grpSpPr>
          <a:xfrm rot="0">
            <a:off x="7465508" y="10052472"/>
            <a:ext cx="3732754" cy="263103"/>
            <a:chOff x="0" y="0"/>
            <a:chExt cx="2162162" cy="152400"/>
          </a:xfrm>
        </p:grpSpPr>
        <p:sp>
          <p:nvSpPr>
            <p:cNvPr name="Freeform 9" id="9"/>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0" id="10"/>
          <p:cNvGrpSpPr/>
          <p:nvPr/>
        </p:nvGrpSpPr>
        <p:grpSpPr>
          <a:xfrm rot="0">
            <a:off x="3732754" y="10052472"/>
            <a:ext cx="3732754" cy="263103"/>
            <a:chOff x="0" y="0"/>
            <a:chExt cx="2162162" cy="152400"/>
          </a:xfrm>
        </p:grpSpPr>
        <p:sp>
          <p:nvSpPr>
            <p:cNvPr name="Freeform 11" id="11"/>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2" id="12"/>
          <p:cNvGrpSpPr/>
          <p:nvPr/>
        </p:nvGrpSpPr>
        <p:grpSpPr>
          <a:xfrm rot="0">
            <a:off x="0" y="10052472"/>
            <a:ext cx="3732754" cy="263103"/>
            <a:chOff x="0" y="0"/>
            <a:chExt cx="2162162" cy="152400"/>
          </a:xfrm>
        </p:grpSpPr>
        <p:sp>
          <p:nvSpPr>
            <p:cNvPr name="Freeform 13" id="13"/>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grpSp>
        <p:nvGrpSpPr>
          <p:cNvPr name="Group 14" id="14"/>
          <p:cNvGrpSpPr/>
          <p:nvPr/>
        </p:nvGrpSpPr>
        <p:grpSpPr>
          <a:xfrm rot="0">
            <a:off x="1168756" y="2181344"/>
            <a:ext cx="574238" cy="574238"/>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grpSp>
        <p:nvGrpSpPr>
          <p:cNvPr name="Group 16" id="16"/>
          <p:cNvGrpSpPr/>
          <p:nvPr/>
        </p:nvGrpSpPr>
        <p:grpSpPr>
          <a:xfrm rot="0">
            <a:off x="13492200" y="4051420"/>
            <a:ext cx="574238" cy="574238"/>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04274" y="1066800"/>
            <a:ext cx="15479451" cy="809625"/>
          </a:xfrm>
          <a:prstGeom prst="rect">
            <a:avLst/>
          </a:prstGeom>
        </p:spPr>
        <p:txBody>
          <a:bodyPr anchor="t" rtlCol="false" tIns="0" lIns="0" bIns="0" rIns="0">
            <a:spAutoFit/>
          </a:bodyPr>
          <a:lstStyle/>
          <a:p>
            <a:pPr algn="ctr">
              <a:lnSpc>
                <a:spcPts val="6000"/>
              </a:lnSpc>
            </a:pPr>
            <a:r>
              <a:rPr lang="en-US" sz="6000" b="true">
                <a:solidFill>
                  <a:srgbClr val="272727"/>
                </a:solidFill>
                <a:latin typeface="DM Sans Bold"/>
                <a:ea typeface="DM Sans Bold"/>
                <a:cs typeface="DM Sans Bold"/>
                <a:sym typeface="DM Sans Bold"/>
              </a:rPr>
              <a:t>Nuestros servicios.</a:t>
            </a:r>
          </a:p>
        </p:txBody>
      </p:sp>
      <p:grpSp>
        <p:nvGrpSpPr>
          <p:cNvPr name="Group 4" id="4"/>
          <p:cNvGrpSpPr/>
          <p:nvPr/>
        </p:nvGrpSpPr>
        <p:grpSpPr>
          <a:xfrm rot="0">
            <a:off x="5278051" y="1009650"/>
            <a:ext cx="574238" cy="574238"/>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sp>
        <p:nvSpPr>
          <p:cNvPr name="TextBox 6" id="6"/>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06</a:t>
            </a:r>
          </a:p>
        </p:txBody>
      </p:sp>
      <p:grpSp>
        <p:nvGrpSpPr>
          <p:cNvPr name="Group 7" id="7"/>
          <p:cNvGrpSpPr/>
          <p:nvPr/>
        </p:nvGrpSpPr>
        <p:grpSpPr>
          <a:xfrm rot="0">
            <a:off x="1028700" y="3359739"/>
            <a:ext cx="2655208" cy="2082376"/>
            <a:chOff x="0" y="0"/>
            <a:chExt cx="3540277" cy="2776502"/>
          </a:xfrm>
        </p:grpSpPr>
        <p:grpSp>
          <p:nvGrpSpPr>
            <p:cNvPr name="Group 8" id="8"/>
            <p:cNvGrpSpPr/>
            <p:nvPr/>
          </p:nvGrpSpPr>
          <p:grpSpPr>
            <a:xfrm rot="0">
              <a:off x="2829751" y="2577047"/>
              <a:ext cx="710526" cy="199455"/>
              <a:chOff x="0" y="0"/>
              <a:chExt cx="542900" cy="152400"/>
            </a:xfrm>
          </p:grpSpPr>
          <p:sp>
            <p:nvSpPr>
              <p:cNvPr name="Freeform 9" id="9"/>
              <p:cNvSpPr/>
              <p:nvPr/>
            </p:nvSpPr>
            <p:spPr>
              <a:xfrm flipH="false" flipV="false" rot="0">
                <a:off x="0" y="0"/>
                <a:ext cx="542900" cy="152400"/>
              </a:xfrm>
              <a:custGeom>
                <a:avLst/>
                <a:gdLst/>
                <a:ahLst/>
                <a:cxnLst/>
                <a:rect r="r" b="b" t="t" l="l"/>
                <a:pathLst>
                  <a:path h="152400" w="542900">
                    <a:moveTo>
                      <a:pt x="0" y="0"/>
                    </a:moveTo>
                    <a:lnTo>
                      <a:pt x="542900" y="0"/>
                    </a:lnTo>
                    <a:lnTo>
                      <a:pt x="542900" y="152400"/>
                    </a:lnTo>
                    <a:lnTo>
                      <a:pt x="0" y="152400"/>
                    </a:lnTo>
                    <a:close/>
                  </a:path>
                </a:pathLst>
              </a:custGeom>
              <a:solidFill>
                <a:srgbClr val="5AB787">
                  <a:alpha val="9804"/>
                </a:srgbClr>
              </a:solidFill>
            </p:spPr>
          </p:sp>
        </p:grpSp>
        <p:grpSp>
          <p:nvGrpSpPr>
            <p:cNvPr name="Group 10" id="10"/>
            <p:cNvGrpSpPr/>
            <p:nvPr/>
          </p:nvGrpSpPr>
          <p:grpSpPr>
            <a:xfrm rot="0">
              <a:off x="0" y="2577047"/>
              <a:ext cx="2829751" cy="199455"/>
              <a:chOff x="0" y="0"/>
              <a:chExt cx="2162162" cy="152400"/>
            </a:xfrm>
          </p:grpSpPr>
          <p:sp>
            <p:nvSpPr>
              <p:cNvPr name="Freeform 11" id="11"/>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alpha val="49804"/>
                </a:srgbClr>
              </a:solidFill>
            </p:spPr>
          </p:sp>
        </p:grpSp>
        <p:grpSp>
          <p:nvGrpSpPr>
            <p:cNvPr name="Group 12" id="12"/>
            <p:cNvGrpSpPr/>
            <p:nvPr/>
          </p:nvGrpSpPr>
          <p:grpSpPr>
            <a:xfrm rot="0">
              <a:off x="0" y="0"/>
              <a:ext cx="3540277" cy="2584958"/>
              <a:chOff x="0" y="0"/>
              <a:chExt cx="1752050" cy="1279272"/>
            </a:xfrm>
          </p:grpSpPr>
          <p:sp>
            <p:nvSpPr>
              <p:cNvPr name="Freeform 13" id="13"/>
              <p:cNvSpPr/>
              <p:nvPr/>
            </p:nvSpPr>
            <p:spPr>
              <a:xfrm flipH="false" flipV="false" rot="0">
                <a:off x="0" y="0"/>
                <a:ext cx="1752050" cy="1279272"/>
              </a:xfrm>
              <a:custGeom>
                <a:avLst/>
                <a:gdLst/>
                <a:ahLst/>
                <a:cxnLst/>
                <a:rect r="r" b="b" t="t" l="l"/>
                <a:pathLst>
                  <a:path h="1279272" w="1752050">
                    <a:moveTo>
                      <a:pt x="0" y="0"/>
                    </a:moveTo>
                    <a:lnTo>
                      <a:pt x="1752050" y="0"/>
                    </a:lnTo>
                    <a:lnTo>
                      <a:pt x="1752050" y="1279272"/>
                    </a:lnTo>
                    <a:lnTo>
                      <a:pt x="0" y="1279272"/>
                    </a:lnTo>
                    <a:close/>
                  </a:path>
                </a:pathLst>
              </a:custGeom>
              <a:solidFill>
                <a:srgbClr val="5AB787"/>
              </a:solidFill>
            </p:spPr>
          </p:sp>
        </p:grpSp>
        <p:sp>
          <p:nvSpPr>
            <p:cNvPr name="TextBox 14" id="14"/>
            <p:cNvSpPr txBox="true"/>
            <p:nvPr/>
          </p:nvSpPr>
          <p:spPr>
            <a:xfrm rot="0">
              <a:off x="10335" y="1178310"/>
              <a:ext cx="3528044" cy="360119"/>
            </a:xfrm>
            <a:prstGeom prst="rect">
              <a:avLst/>
            </a:prstGeom>
          </p:spPr>
          <p:txBody>
            <a:bodyPr anchor="t" rtlCol="false" tIns="0" lIns="0" bIns="0" rIns="0">
              <a:spAutoFit/>
            </a:bodyPr>
            <a:lstStyle/>
            <a:p>
              <a:pPr algn="ctr">
                <a:lnSpc>
                  <a:spcPts val="1993"/>
                </a:lnSpc>
              </a:pPr>
              <a:r>
                <a:rPr lang="en-US" b="true" sz="1993">
                  <a:solidFill>
                    <a:srgbClr val="FFFFFF"/>
                  </a:solidFill>
                  <a:latin typeface="DM Sans Bold"/>
                  <a:ea typeface="DM Sans Bold"/>
                  <a:cs typeface="DM Sans Bold"/>
                  <a:sym typeface="DM Sans Bold"/>
                </a:rPr>
                <a:t>GEOLOGÍA</a:t>
              </a:r>
            </a:p>
          </p:txBody>
        </p:sp>
      </p:grpSp>
      <p:grpSp>
        <p:nvGrpSpPr>
          <p:cNvPr name="Group 15" id="15"/>
          <p:cNvGrpSpPr/>
          <p:nvPr/>
        </p:nvGrpSpPr>
        <p:grpSpPr>
          <a:xfrm rot="0">
            <a:off x="4522431" y="3359739"/>
            <a:ext cx="2655208" cy="2082376"/>
            <a:chOff x="0" y="0"/>
            <a:chExt cx="3540277" cy="2776502"/>
          </a:xfrm>
        </p:grpSpPr>
        <p:grpSp>
          <p:nvGrpSpPr>
            <p:cNvPr name="Group 16" id="16"/>
            <p:cNvGrpSpPr/>
            <p:nvPr/>
          </p:nvGrpSpPr>
          <p:grpSpPr>
            <a:xfrm rot="0">
              <a:off x="0" y="0"/>
              <a:ext cx="3540277" cy="2584958"/>
              <a:chOff x="0" y="0"/>
              <a:chExt cx="1752050" cy="1279272"/>
            </a:xfrm>
          </p:grpSpPr>
          <p:sp>
            <p:nvSpPr>
              <p:cNvPr name="Freeform 17" id="17"/>
              <p:cNvSpPr/>
              <p:nvPr/>
            </p:nvSpPr>
            <p:spPr>
              <a:xfrm flipH="false" flipV="false" rot="0">
                <a:off x="0" y="0"/>
                <a:ext cx="1752050" cy="1279272"/>
              </a:xfrm>
              <a:custGeom>
                <a:avLst/>
                <a:gdLst/>
                <a:ahLst/>
                <a:cxnLst/>
                <a:rect r="r" b="b" t="t" l="l"/>
                <a:pathLst>
                  <a:path h="1279272" w="1752050">
                    <a:moveTo>
                      <a:pt x="0" y="0"/>
                    </a:moveTo>
                    <a:lnTo>
                      <a:pt x="1752050" y="0"/>
                    </a:lnTo>
                    <a:lnTo>
                      <a:pt x="1752050" y="1279272"/>
                    </a:lnTo>
                    <a:lnTo>
                      <a:pt x="0" y="1279272"/>
                    </a:lnTo>
                    <a:close/>
                  </a:path>
                </a:pathLst>
              </a:custGeom>
              <a:solidFill>
                <a:srgbClr val="5AB787"/>
              </a:solidFill>
            </p:spPr>
          </p:sp>
        </p:grpSp>
        <p:grpSp>
          <p:nvGrpSpPr>
            <p:cNvPr name="Group 18" id="18"/>
            <p:cNvGrpSpPr/>
            <p:nvPr/>
          </p:nvGrpSpPr>
          <p:grpSpPr>
            <a:xfrm rot="0">
              <a:off x="2829751" y="2577047"/>
              <a:ext cx="710526" cy="199455"/>
              <a:chOff x="0" y="0"/>
              <a:chExt cx="542900" cy="152400"/>
            </a:xfrm>
          </p:grpSpPr>
          <p:sp>
            <p:nvSpPr>
              <p:cNvPr name="Freeform 19" id="19"/>
              <p:cNvSpPr/>
              <p:nvPr/>
            </p:nvSpPr>
            <p:spPr>
              <a:xfrm flipH="false" flipV="false" rot="0">
                <a:off x="0" y="0"/>
                <a:ext cx="542900" cy="152400"/>
              </a:xfrm>
              <a:custGeom>
                <a:avLst/>
                <a:gdLst/>
                <a:ahLst/>
                <a:cxnLst/>
                <a:rect r="r" b="b" t="t" l="l"/>
                <a:pathLst>
                  <a:path h="152400" w="542900">
                    <a:moveTo>
                      <a:pt x="0" y="0"/>
                    </a:moveTo>
                    <a:lnTo>
                      <a:pt x="542900" y="0"/>
                    </a:lnTo>
                    <a:lnTo>
                      <a:pt x="542900" y="152400"/>
                    </a:lnTo>
                    <a:lnTo>
                      <a:pt x="0" y="152400"/>
                    </a:lnTo>
                    <a:close/>
                  </a:path>
                </a:pathLst>
              </a:custGeom>
              <a:solidFill>
                <a:srgbClr val="5AB787">
                  <a:alpha val="9804"/>
                </a:srgbClr>
              </a:solidFill>
            </p:spPr>
          </p:sp>
        </p:grpSp>
        <p:grpSp>
          <p:nvGrpSpPr>
            <p:cNvPr name="Group 20" id="20"/>
            <p:cNvGrpSpPr/>
            <p:nvPr/>
          </p:nvGrpSpPr>
          <p:grpSpPr>
            <a:xfrm rot="0">
              <a:off x="0" y="2577047"/>
              <a:ext cx="2829751" cy="199455"/>
              <a:chOff x="0" y="0"/>
              <a:chExt cx="2162162" cy="152400"/>
            </a:xfrm>
          </p:grpSpPr>
          <p:sp>
            <p:nvSpPr>
              <p:cNvPr name="Freeform 21" id="21"/>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alpha val="49804"/>
                </a:srgbClr>
              </a:solidFill>
            </p:spPr>
          </p:sp>
        </p:grpSp>
        <p:sp>
          <p:nvSpPr>
            <p:cNvPr name="TextBox 22" id="22"/>
            <p:cNvSpPr txBox="true"/>
            <p:nvPr/>
          </p:nvSpPr>
          <p:spPr>
            <a:xfrm rot="0">
              <a:off x="2331" y="1165743"/>
              <a:ext cx="3528044" cy="360119"/>
            </a:xfrm>
            <a:prstGeom prst="rect">
              <a:avLst/>
            </a:prstGeom>
          </p:spPr>
          <p:txBody>
            <a:bodyPr anchor="t" rtlCol="false" tIns="0" lIns="0" bIns="0" rIns="0">
              <a:spAutoFit/>
            </a:bodyPr>
            <a:lstStyle/>
            <a:p>
              <a:pPr algn="ctr" marL="0" indent="0" lvl="0">
                <a:lnSpc>
                  <a:spcPts val="1993"/>
                </a:lnSpc>
                <a:spcBef>
                  <a:spcPct val="0"/>
                </a:spcBef>
              </a:pPr>
              <a:r>
                <a:rPr lang="en-US" b="true" sz="1993">
                  <a:solidFill>
                    <a:srgbClr val="FFFFFF"/>
                  </a:solidFill>
                  <a:latin typeface="DM Sans Bold"/>
                  <a:ea typeface="DM Sans Bold"/>
                  <a:cs typeface="DM Sans Bold"/>
                  <a:sym typeface="DM Sans Bold"/>
                </a:rPr>
                <a:t>GEOFÍSICA</a:t>
              </a:r>
            </a:p>
          </p:txBody>
        </p:sp>
      </p:grpSp>
      <p:grpSp>
        <p:nvGrpSpPr>
          <p:cNvPr name="Group 23" id="23"/>
          <p:cNvGrpSpPr/>
          <p:nvPr/>
        </p:nvGrpSpPr>
        <p:grpSpPr>
          <a:xfrm rot="0">
            <a:off x="15021069" y="3359739"/>
            <a:ext cx="2972257" cy="2103429"/>
            <a:chOff x="0" y="0"/>
            <a:chExt cx="3963009" cy="2804572"/>
          </a:xfrm>
        </p:grpSpPr>
        <p:grpSp>
          <p:nvGrpSpPr>
            <p:cNvPr name="Group 24" id="24"/>
            <p:cNvGrpSpPr/>
            <p:nvPr/>
          </p:nvGrpSpPr>
          <p:grpSpPr>
            <a:xfrm rot="0">
              <a:off x="3035208" y="2577047"/>
              <a:ext cx="717710" cy="201471"/>
              <a:chOff x="0" y="0"/>
              <a:chExt cx="542900" cy="152400"/>
            </a:xfrm>
          </p:grpSpPr>
          <p:sp>
            <p:nvSpPr>
              <p:cNvPr name="Freeform 25" id="25"/>
              <p:cNvSpPr/>
              <p:nvPr/>
            </p:nvSpPr>
            <p:spPr>
              <a:xfrm flipH="false" flipV="false" rot="0">
                <a:off x="0" y="0"/>
                <a:ext cx="542900" cy="152400"/>
              </a:xfrm>
              <a:custGeom>
                <a:avLst/>
                <a:gdLst/>
                <a:ahLst/>
                <a:cxnLst/>
                <a:rect r="r" b="b" t="t" l="l"/>
                <a:pathLst>
                  <a:path h="152400" w="542900">
                    <a:moveTo>
                      <a:pt x="0" y="0"/>
                    </a:moveTo>
                    <a:lnTo>
                      <a:pt x="542900" y="0"/>
                    </a:lnTo>
                    <a:lnTo>
                      <a:pt x="542900" y="152400"/>
                    </a:lnTo>
                    <a:lnTo>
                      <a:pt x="0" y="152400"/>
                    </a:lnTo>
                    <a:close/>
                  </a:path>
                </a:pathLst>
              </a:custGeom>
              <a:solidFill>
                <a:srgbClr val="5AB787">
                  <a:alpha val="9804"/>
                </a:srgbClr>
              </a:solidFill>
            </p:spPr>
          </p:sp>
        </p:grpSp>
        <p:grpSp>
          <p:nvGrpSpPr>
            <p:cNvPr name="Group 26" id="26"/>
            <p:cNvGrpSpPr/>
            <p:nvPr/>
          </p:nvGrpSpPr>
          <p:grpSpPr>
            <a:xfrm rot="0">
              <a:off x="176849" y="2603101"/>
              <a:ext cx="2858360" cy="201471"/>
              <a:chOff x="0" y="0"/>
              <a:chExt cx="2162162" cy="152400"/>
            </a:xfrm>
          </p:grpSpPr>
          <p:sp>
            <p:nvSpPr>
              <p:cNvPr name="Freeform 27" id="27"/>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alpha val="49804"/>
                </a:srgbClr>
              </a:solidFill>
            </p:spPr>
          </p:sp>
        </p:grpSp>
        <p:grpSp>
          <p:nvGrpSpPr>
            <p:cNvPr name="Group 28" id="28"/>
            <p:cNvGrpSpPr/>
            <p:nvPr/>
          </p:nvGrpSpPr>
          <p:grpSpPr>
            <a:xfrm rot="0">
              <a:off x="176849" y="0"/>
              <a:ext cx="3576069" cy="2611092"/>
              <a:chOff x="0" y="0"/>
              <a:chExt cx="1752050" cy="1279272"/>
            </a:xfrm>
          </p:grpSpPr>
          <p:sp>
            <p:nvSpPr>
              <p:cNvPr name="Freeform 29" id="29"/>
              <p:cNvSpPr/>
              <p:nvPr/>
            </p:nvSpPr>
            <p:spPr>
              <a:xfrm flipH="false" flipV="false" rot="0">
                <a:off x="0" y="0"/>
                <a:ext cx="1752050" cy="1279272"/>
              </a:xfrm>
              <a:custGeom>
                <a:avLst/>
                <a:gdLst/>
                <a:ahLst/>
                <a:cxnLst/>
                <a:rect r="r" b="b" t="t" l="l"/>
                <a:pathLst>
                  <a:path h="1279272" w="1752050">
                    <a:moveTo>
                      <a:pt x="0" y="0"/>
                    </a:moveTo>
                    <a:lnTo>
                      <a:pt x="1752050" y="0"/>
                    </a:lnTo>
                    <a:lnTo>
                      <a:pt x="1752050" y="1279272"/>
                    </a:lnTo>
                    <a:lnTo>
                      <a:pt x="0" y="1279272"/>
                    </a:lnTo>
                    <a:close/>
                  </a:path>
                </a:pathLst>
              </a:custGeom>
              <a:solidFill>
                <a:srgbClr val="5AB787"/>
              </a:solidFill>
            </p:spPr>
          </p:sp>
        </p:grpSp>
        <p:sp>
          <p:nvSpPr>
            <p:cNvPr name="TextBox 30" id="30"/>
            <p:cNvSpPr txBox="true"/>
            <p:nvPr/>
          </p:nvSpPr>
          <p:spPr>
            <a:xfrm rot="0">
              <a:off x="0" y="1109443"/>
              <a:ext cx="3963009" cy="710881"/>
            </a:xfrm>
            <a:prstGeom prst="rect">
              <a:avLst/>
            </a:prstGeom>
          </p:spPr>
          <p:txBody>
            <a:bodyPr anchor="t" rtlCol="false" tIns="0" lIns="0" bIns="0" rIns="0">
              <a:spAutoFit/>
            </a:bodyPr>
            <a:lstStyle/>
            <a:p>
              <a:pPr algn="ctr" marL="0" indent="0" lvl="0">
                <a:lnSpc>
                  <a:spcPts val="2013"/>
                </a:lnSpc>
                <a:spcBef>
                  <a:spcPct val="0"/>
                </a:spcBef>
              </a:pPr>
              <a:r>
                <a:rPr lang="en-US" b="true" sz="2013">
                  <a:solidFill>
                    <a:srgbClr val="FFFFFF"/>
                  </a:solidFill>
                  <a:latin typeface="DM Sans Bold"/>
                  <a:ea typeface="DM Sans Bold"/>
                  <a:cs typeface="DM Sans Bold"/>
                  <a:sym typeface="DM Sans Bold"/>
                </a:rPr>
                <a:t>SERVICIOS AMBIENTALES</a:t>
              </a:r>
            </a:p>
          </p:txBody>
        </p:sp>
      </p:grpSp>
      <p:grpSp>
        <p:nvGrpSpPr>
          <p:cNvPr name="Group 31" id="31"/>
          <p:cNvGrpSpPr/>
          <p:nvPr/>
        </p:nvGrpSpPr>
        <p:grpSpPr>
          <a:xfrm rot="0">
            <a:off x="6454823" y="6291951"/>
            <a:ext cx="2682052" cy="2103429"/>
            <a:chOff x="0" y="0"/>
            <a:chExt cx="3576069" cy="2804572"/>
          </a:xfrm>
        </p:grpSpPr>
        <p:grpSp>
          <p:nvGrpSpPr>
            <p:cNvPr name="Group 32" id="32"/>
            <p:cNvGrpSpPr/>
            <p:nvPr/>
          </p:nvGrpSpPr>
          <p:grpSpPr>
            <a:xfrm rot="0">
              <a:off x="0" y="0"/>
              <a:ext cx="3576069" cy="2611092"/>
              <a:chOff x="0" y="0"/>
              <a:chExt cx="1752050" cy="1279272"/>
            </a:xfrm>
          </p:grpSpPr>
          <p:sp>
            <p:nvSpPr>
              <p:cNvPr name="Freeform 33" id="33"/>
              <p:cNvSpPr/>
              <p:nvPr/>
            </p:nvSpPr>
            <p:spPr>
              <a:xfrm flipH="false" flipV="false" rot="0">
                <a:off x="0" y="0"/>
                <a:ext cx="1752050" cy="1279272"/>
              </a:xfrm>
              <a:custGeom>
                <a:avLst/>
                <a:gdLst/>
                <a:ahLst/>
                <a:cxnLst/>
                <a:rect r="r" b="b" t="t" l="l"/>
                <a:pathLst>
                  <a:path h="1279272" w="1752050">
                    <a:moveTo>
                      <a:pt x="0" y="0"/>
                    </a:moveTo>
                    <a:lnTo>
                      <a:pt x="1752050" y="0"/>
                    </a:lnTo>
                    <a:lnTo>
                      <a:pt x="1752050" y="1279272"/>
                    </a:lnTo>
                    <a:lnTo>
                      <a:pt x="0" y="1279272"/>
                    </a:lnTo>
                    <a:close/>
                  </a:path>
                </a:pathLst>
              </a:custGeom>
              <a:solidFill>
                <a:srgbClr val="5AB787"/>
              </a:solidFill>
            </p:spPr>
          </p:sp>
        </p:grpSp>
        <p:grpSp>
          <p:nvGrpSpPr>
            <p:cNvPr name="Group 34" id="34"/>
            <p:cNvGrpSpPr/>
            <p:nvPr/>
          </p:nvGrpSpPr>
          <p:grpSpPr>
            <a:xfrm rot="0">
              <a:off x="2858360" y="2603101"/>
              <a:ext cx="717710" cy="201471"/>
              <a:chOff x="0" y="0"/>
              <a:chExt cx="542900" cy="152400"/>
            </a:xfrm>
          </p:grpSpPr>
          <p:sp>
            <p:nvSpPr>
              <p:cNvPr name="Freeform 35" id="35"/>
              <p:cNvSpPr/>
              <p:nvPr/>
            </p:nvSpPr>
            <p:spPr>
              <a:xfrm flipH="false" flipV="false" rot="0">
                <a:off x="0" y="0"/>
                <a:ext cx="542900" cy="152400"/>
              </a:xfrm>
              <a:custGeom>
                <a:avLst/>
                <a:gdLst/>
                <a:ahLst/>
                <a:cxnLst/>
                <a:rect r="r" b="b" t="t" l="l"/>
                <a:pathLst>
                  <a:path h="152400" w="542900">
                    <a:moveTo>
                      <a:pt x="0" y="0"/>
                    </a:moveTo>
                    <a:lnTo>
                      <a:pt x="542900" y="0"/>
                    </a:lnTo>
                    <a:lnTo>
                      <a:pt x="542900" y="152400"/>
                    </a:lnTo>
                    <a:lnTo>
                      <a:pt x="0" y="152400"/>
                    </a:lnTo>
                    <a:close/>
                  </a:path>
                </a:pathLst>
              </a:custGeom>
              <a:solidFill>
                <a:srgbClr val="5AB787">
                  <a:alpha val="9804"/>
                </a:srgbClr>
              </a:solidFill>
            </p:spPr>
          </p:sp>
        </p:grpSp>
        <p:grpSp>
          <p:nvGrpSpPr>
            <p:cNvPr name="Group 36" id="36"/>
            <p:cNvGrpSpPr/>
            <p:nvPr/>
          </p:nvGrpSpPr>
          <p:grpSpPr>
            <a:xfrm rot="0">
              <a:off x="0" y="2603101"/>
              <a:ext cx="2858360" cy="201471"/>
              <a:chOff x="0" y="0"/>
              <a:chExt cx="2162162" cy="152400"/>
            </a:xfrm>
          </p:grpSpPr>
          <p:sp>
            <p:nvSpPr>
              <p:cNvPr name="Freeform 37" id="37"/>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alpha val="49804"/>
                </a:srgbClr>
              </a:solidFill>
            </p:spPr>
          </p:sp>
        </p:grpSp>
        <p:sp>
          <p:nvSpPr>
            <p:cNvPr name="TextBox 38" id="38"/>
            <p:cNvSpPr txBox="true"/>
            <p:nvPr/>
          </p:nvSpPr>
          <p:spPr>
            <a:xfrm rot="0">
              <a:off x="8768" y="1056457"/>
              <a:ext cx="3563712" cy="710881"/>
            </a:xfrm>
            <a:prstGeom prst="rect">
              <a:avLst/>
            </a:prstGeom>
          </p:spPr>
          <p:txBody>
            <a:bodyPr anchor="t" rtlCol="false" tIns="0" lIns="0" bIns="0" rIns="0">
              <a:spAutoFit/>
            </a:bodyPr>
            <a:lstStyle/>
            <a:p>
              <a:pPr algn="ctr" marL="0" indent="0" lvl="0">
                <a:lnSpc>
                  <a:spcPts val="2013"/>
                </a:lnSpc>
                <a:spcBef>
                  <a:spcPct val="0"/>
                </a:spcBef>
              </a:pPr>
              <a:r>
                <a:rPr lang="en-US" b="true" sz="2013">
                  <a:solidFill>
                    <a:srgbClr val="FFFFFF"/>
                  </a:solidFill>
                  <a:latin typeface="DM Sans Bold"/>
                  <a:ea typeface="DM Sans Bold"/>
                  <a:cs typeface="DM Sans Bold"/>
                  <a:sym typeface="DM Sans Bold"/>
                </a:rPr>
                <a:t>ASESORÍA Y SOPORTE</a:t>
              </a:r>
            </a:p>
          </p:txBody>
        </p:sp>
      </p:grpSp>
      <p:grpSp>
        <p:nvGrpSpPr>
          <p:cNvPr name="Group 39" id="39"/>
          <p:cNvGrpSpPr/>
          <p:nvPr/>
        </p:nvGrpSpPr>
        <p:grpSpPr>
          <a:xfrm rot="0">
            <a:off x="8014254" y="3359739"/>
            <a:ext cx="2657116" cy="2082376"/>
            <a:chOff x="0" y="0"/>
            <a:chExt cx="3542821" cy="2776502"/>
          </a:xfrm>
        </p:grpSpPr>
        <p:grpSp>
          <p:nvGrpSpPr>
            <p:cNvPr name="Group 40" id="40"/>
            <p:cNvGrpSpPr/>
            <p:nvPr/>
          </p:nvGrpSpPr>
          <p:grpSpPr>
            <a:xfrm rot="0">
              <a:off x="2543" y="0"/>
              <a:ext cx="3540277" cy="2584958"/>
              <a:chOff x="0" y="0"/>
              <a:chExt cx="1752050" cy="1279272"/>
            </a:xfrm>
          </p:grpSpPr>
          <p:sp>
            <p:nvSpPr>
              <p:cNvPr name="Freeform 41" id="41"/>
              <p:cNvSpPr/>
              <p:nvPr/>
            </p:nvSpPr>
            <p:spPr>
              <a:xfrm flipH="false" flipV="false" rot="0">
                <a:off x="0" y="0"/>
                <a:ext cx="1752050" cy="1279272"/>
              </a:xfrm>
              <a:custGeom>
                <a:avLst/>
                <a:gdLst/>
                <a:ahLst/>
                <a:cxnLst/>
                <a:rect r="r" b="b" t="t" l="l"/>
                <a:pathLst>
                  <a:path h="1279272" w="1752050">
                    <a:moveTo>
                      <a:pt x="0" y="0"/>
                    </a:moveTo>
                    <a:lnTo>
                      <a:pt x="1752050" y="0"/>
                    </a:lnTo>
                    <a:lnTo>
                      <a:pt x="1752050" y="1279272"/>
                    </a:lnTo>
                    <a:lnTo>
                      <a:pt x="0" y="1279272"/>
                    </a:lnTo>
                    <a:close/>
                  </a:path>
                </a:pathLst>
              </a:custGeom>
              <a:solidFill>
                <a:srgbClr val="5AB787"/>
              </a:solidFill>
            </p:spPr>
          </p:sp>
        </p:grpSp>
        <p:grpSp>
          <p:nvGrpSpPr>
            <p:cNvPr name="Group 42" id="42"/>
            <p:cNvGrpSpPr/>
            <p:nvPr/>
          </p:nvGrpSpPr>
          <p:grpSpPr>
            <a:xfrm rot="0">
              <a:off x="0" y="2577047"/>
              <a:ext cx="2829751" cy="199455"/>
              <a:chOff x="0" y="0"/>
              <a:chExt cx="2162162" cy="152400"/>
            </a:xfrm>
          </p:grpSpPr>
          <p:sp>
            <p:nvSpPr>
              <p:cNvPr name="Freeform 43" id="43"/>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alpha val="49804"/>
                </a:srgbClr>
              </a:solidFill>
            </p:spPr>
          </p:sp>
        </p:grpSp>
        <p:sp>
          <p:nvSpPr>
            <p:cNvPr name="TextBox 44" id="44"/>
            <p:cNvSpPr txBox="true"/>
            <p:nvPr/>
          </p:nvSpPr>
          <p:spPr>
            <a:xfrm rot="0">
              <a:off x="4874" y="1165743"/>
              <a:ext cx="3528044" cy="690828"/>
            </a:xfrm>
            <a:prstGeom prst="rect">
              <a:avLst/>
            </a:prstGeom>
          </p:spPr>
          <p:txBody>
            <a:bodyPr anchor="t" rtlCol="false" tIns="0" lIns="0" bIns="0" rIns="0">
              <a:spAutoFit/>
            </a:bodyPr>
            <a:lstStyle/>
            <a:p>
              <a:pPr algn="ctr" marL="0" indent="0" lvl="0">
                <a:lnSpc>
                  <a:spcPts val="1993"/>
                </a:lnSpc>
                <a:spcBef>
                  <a:spcPct val="0"/>
                </a:spcBef>
              </a:pPr>
              <a:r>
                <a:rPr lang="en-US" b="true" sz="1993">
                  <a:solidFill>
                    <a:srgbClr val="FFFFFF"/>
                  </a:solidFill>
                  <a:latin typeface="DM Sans Bold"/>
                  <a:ea typeface="DM Sans Bold"/>
                  <a:cs typeface="DM Sans Bold"/>
                  <a:sym typeface="DM Sans Bold"/>
                </a:rPr>
                <a:t>HIDROGEOLOGÍA E HIDROLOGÍA</a:t>
              </a:r>
            </a:p>
          </p:txBody>
        </p:sp>
        <p:grpSp>
          <p:nvGrpSpPr>
            <p:cNvPr name="Group 45" id="45"/>
            <p:cNvGrpSpPr/>
            <p:nvPr/>
          </p:nvGrpSpPr>
          <p:grpSpPr>
            <a:xfrm rot="0">
              <a:off x="2832294" y="2577047"/>
              <a:ext cx="710526" cy="199455"/>
              <a:chOff x="0" y="0"/>
              <a:chExt cx="542900" cy="152400"/>
            </a:xfrm>
          </p:grpSpPr>
          <p:sp>
            <p:nvSpPr>
              <p:cNvPr name="Freeform 46" id="46"/>
              <p:cNvSpPr/>
              <p:nvPr/>
            </p:nvSpPr>
            <p:spPr>
              <a:xfrm flipH="false" flipV="false" rot="0">
                <a:off x="0" y="0"/>
                <a:ext cx="542900" cy="152400"/>
              </a:xfrm>
              <a:custGeom>
                <a:avLst/>
                <a:gdLst/>
                <a:ahLst/>
                <a:cxnLst/>
                <a:rect r="r" b="b" t="t" l="l"/>
                <a:pathLst>
                  <a:path h="152400" w="542900">
                    <a:moveTo>
                      <a:pt x="0" y="0"/>
                    </a:moveTo>
                    <a:lnTo>
                      <a:pt x="542900" y="0"/>
                    </a:lnTo>
                    <a:lnTo>
                      <a:pt x="542900" y="152400"/>
                    </a:lnTo>
                    <a:lnTo>
                      <a:pt x="0" y="152400"/>
                    </a:lnTo>
                    <a:close/>
                  </a:path>
                </a:pathLst>
              </a:custGeom>
              <a:solidFill>
                <a:srgbClr val="5AB787">
                  <a:alpha val="9804"/>
                </a:srgbClr>
              </a:solidFill>
            </p:spPr>
          </p:sp>
        </p:grpSp>
      </p:grpSp>
      <p:grpSp>
        <p:nvGrpSpPr>
          <p:cNvPr name="Group 47" id="47"/>
          <p:cNvGrpSpPr/>
          <p:nvPr/>
        </p:nvGrpSpPr>
        <p:grpSpPr>
          <a:xfrm rot="0">
            <a:off x="11516228" y="3359739"/>
            <a:ext cx="2657116" cy="2082376"/>
            <a:chOff x="0" y="0"/>
            <a:chExt cx="3542821" cy="2776502"/>
          </a:xfrm>
        </p:grpSpPr>
        <p:grpSp>
          <p:nvGrpSpPr>
            <p:cNvPr name="Group 48" id="48"/>
            <p:cNvGrpSpPr/>
            <p:nvPr/>
          </p:nvGrpSpPr>
          <p:grpSpPr>
            <a:xfrm rot="0">
              <a:off x="2543" y="0"/>
              <a:ext cx="3540277" cy="2584958"/>
              <a:chOff x="0" y="0"/>
              <a:chExt cx="1752050" cy="1279272"/>
            </a:xfrm>
          </p:grpSpPr>
          <p:sp>
            <p:nvSpPr>
              <p:cNvPr name="Freeform 49" id="49"/>
              <p:cNvSpPr/>
              <p:nvPr/>
            </p:nvSpPr>
            <p:spPr>
              <a:xfrm flipH="false" flipV="false" rot="0">
                <a:off x="0" y="0"/>
                <a:ext cx="1752050" cy="1279272"/>
              </a:xfrm>
              <a:custGeom>
                <a:avLst/>
                <a:gdLst/>
                <a:ahLst/>
                <a:cxnLst/>
                <a:rect r="r" b="b" t="t" l="l"/>
                <a:pathLst>
                  <a:path h="1279272" w="1752050">
                    <a:moveTo>
                      <a:pt x="0" y="0"/>
                    </a:moveTo>
                    <a:lnTo>
                      <a:pt x="1752050" y="0"/>
                    </a:lnTo>
                    <a:lnTo>
                      <a:pt x="1752050" y="1279272"/>
                    </a:lnTo>
                    <a:lnTo>
                      <a:pt x="0" y="1279272"/>
                    </a:lnTo>
                    <a:close/>
                  </a:path>
                </a:pathLst>
              </a:custGeom>
              <a:solidFill>
                <a:srgbClr val="5AB787"/>
              </a:solidFill>
            </p:spPr>
          </p:sp>
        </p:grpSp>
        <p:grpSp>
          <p:nvGrpSpPr>
            <p:cNvPr name="Group 50" id="50"/>
            <p:cNvGrpSpPr/>
            <p:nvPr/>
          </p:nvGrpSpPr>
          <p:grpSpPr>
            <a:xfrm rot="0">
              <a:off x="0" y="2577047"/>
              <a:ext cx="2829751" cy="199455"/>
              <a:chOff x="0" y="0"/>
              <a:chExt cx="2162162" cy="152400"/>
            </a:xfrm>
          </p:grpSpPr>
          <p:sp>
            <p:nvSpPr>
              <p:cNvPr name="Freeform 51" id="51"/>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alpha val="49804"/>
                </a:srgbClr>
              </a:solidFill>
            </p:spPr>
          </p:sp>
        </p:grpSp>
        <p:sp>
          <p:nvSpPr>
            <p:cNvPr name="TextBox 52" id="52"/>
            <p:cNvSpPr txBox="true"/>
            <p:nvPr/>
          </p:nvSpPr>
          <p:spPr>
            <a:xfrm rot="0">
              <a:off x="4874" y="1165743"/>
              <a:ext cx="3528044" cy="360119"/>
            </a:xfrm>
            <a:prstGeom prst="rect">
              <a:avLst/>
            </a:prstGeom>
          </p:spPr>
          <p:txBody>
            <a:bodyPr anchor="t" rtlCol="false" tIns="0" lIns="0" bIns="0" rIns="0">
              <a:spAutoFit/>
            </a:bodyPr>
            <a:lstStyle/>
            <a:p>
              <a:pPr algn="ctr" marL="0" indent="0" lvl="0">
                <a:lnSpc>
                  <a:spcPts val="1993"/>
                </a:lnSpc>
                <a:spcBef>
                  <a:spcPct val="0"/>
                </a:spcBef>
              </a:pPr>
              <a:r>
                <a:rPr lang="en-US" b="true" sz="1993">
                  <a:solidFill>
                    <a:srgbClr val="FFFFFF"/>
                  </a:solidFill>
                  <a:latin typeface="DM Sans Bold"/>
                  <a:ea typeface="DM Sans Bold"/>
                  <a:cs typeface="DM Sans Bold"/>
                  <a:sym typeface="DM Sans Bold"/>
                </a:rPr>
                <a:t>MINERÍA</a:t>
              </a:r>
            </a:p>
          </p:txBody>
        </p:sp>
        <p:grpSp>
          <p:nvGrpSpPr>
            <p:cNvPr name="Group 53" id="53"/>
            <p:cNvGrpSpPr/>
            <p:nvPr/>
          </p:nvGrpSpPr>
          <p:grpSpPr>
            <a:xfrm rot="0">
              <a:off x="2784292" y="2577047"/>
              <a:ext cx="710526" cy="199455"/>
              <a:chOff x="0" y="0"/>
              <a:chExt cx="542900" cy="152400"/>
            </a:xfrm>
          </p:grpSpPr>
          <p:sp>
            <p:nvSpPr>
              <p:cNvPr name="Freeform 54" id="54"/>
              <p:cNvSpPr/>
              <p:nvPr/>
            </p:nvSpPr>
            <p:spPr>
              <a:xfrm flipH="false" flipV="false" rot="0">
                <a:off x="0" y="0"/>
                <a:ext cx="542900" cy="152400"/>
              </a:xfrm>
              <a:custGeom>
                <a:avLst/>
                <a:gdLst/>
                <a:ahLst/>
                <a:cxnLst/>
                <a:rect r="r" b="b" t="t" l="l"/>
                <a:pathLst>
                  <a:path h="152400" w="542900">
                    <a:moveTo>
                      <a:pt x="0" y="0"/>
                    </a:moveTo>
                    <a:lnTo>
                      <a:pt x="542900" y="0"/>
                    </a:lnTo>
                    <a:lnTo>
                      <a:pt x="542900" y="152400"/>
                    </a:lnTo>
                    <a:lnTo>
                      <a:pt x="0" y="152400"/>
                    </a:lnTo>
                    <a:close/>
                  </a:path>
                </a:pathLst>
              </a:custGeom>
              <a:solidFill>
                <a:srgbClr val="5AB787">
                  <a:alpha val="9804"/>
                </a:srgbClr>
              </a:solidFill>
            </p:spPr>
          </p:sp>
        </p:grpSp>
      </p:grpSp>
      <p:grpSp>
        <p:nvGrpSpPr>
          <p:cNvPr name="Group 55" id="55"/>
          <p:cNvGrpSpPr/>
          <p:nvPr/>
        </p:nvGrpSpPr>
        <p:grpSpPr>
          <a:xfrm rot="0">
            <a:off x="9981948" y="6291951"/>
            <a:ext cx="2683979" cy="2103429"/>
            <a:chOff x="0" y="0"/>
            <a:chExt cx="3578638" cy="2804572"/>
          </a:xfrm>
        </p:grpSpPr>
        <p:grpSp>
          <p:nvGrpSpPr>
            <p:cNvPr name="Group 56" id="56"/>
            <p:cNvGrpSpPr/>
            <p:nvPr/>
          </p:nvGrpSpPr>
          <p:grpSpPr>
            <a:xfrm rot="0">
              <a:off x="2569" y="0"/>
              <a:ext cx="3576069" cy="2611092"/>
              <a:chOff x="0" y="0"/>
              <a:chExt cx="1752050" cy="1279272"/>
            </a:xfrm>
          </p:grpSpPr>
          <p:sp>
            <p:nvSpPr>
              <p:cNvPr name="Freeform 57" id="57"/>
              <p:cNvSpPr/>
              <p:nvPr/>
            </p:nvSpPr>
            <p:spPr>
              <a:xfrm flipH="false" flipV="false" rot="0">
                <a:off x="0" y="0"/>
                <a:ext cx="1752050" cy="1279272"/>
              </a:xfrm>
              <a:custGeom>
                <a:avLst/>
                <a:gdLst/>
                <a:ahLst/>
                <a:cxnLst/>
                <a:rect r="r" b="b" t="t" l="l"/>
                <a:pathLst>
                  <a:path h="1279272" w="1752050">
                    <a:moveTo>
                      <a:pt x="0" y="0"/>
                    </a:moveTo>
                    <a:lnTo>
                      <a:pt x="1752050" y="0"/>
                    </a:lnTo>
                    <a:lnTo>
                      <a:pt x="1752050" y="1279272"/>
                    </a:lnTo>
                    <a:lnTo>
                      <a:pt x="0" y="1279272"/>
                    </a:lnTo>
                    <a:close/>
                  </a:path>
                </a:pathLst>
              </a:custGeom>
              <a:solidFill>
                <a:srgbClr val="5AB787"/>
              </a:solidFill>
            </p:spPr>
          </p:sp>
        </p:grpSp>
        <p:grpSp>
          <p:nvGrpSpPr>
            <p:cNvPr name="Group 58" id="58"/>
            <p:cNvGrpSpPr/>
            <p:nvPr/>
          </p:nvGrpSpPr>
          <p:grpSpPr>
            <a:xfrm rot="0">
              <a:off x="0" y="2603101"/>
              <a:ext cx="2858360" cy="201471"/>
              <a:chOff x="0" y="0"/>
              <a:chExt cx="2162162" cy="152400"/>
            </a:xfrm>
          </p:grpSpPr>
          <p:sp>
            <p:nvSpPr>
              <p:cNvPr name="Freeform 59" id="59"/>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alpha val="49804"/>
                </a:srgbClr>
              </a:solidFill>
            </p:spPr>
          </p:sp>
        </p:grpSp>
        <p:sp>
          <p:nvSpPr>
            <p:cNvPr name="TextBox 60" id="60"/>
            <p:cNvSpPr txBox="true"/>
            <p:nvPr/>
          </p:nvSpPr>
          <p:spPr>
            <a:xfrm rot="0">
              <a:off x="11337" y="1224273"/>
              <a:ext cx="3563712" cy="375249"/>
            </a:xfrm>
            <a:prstGeom prst="rect">
              <a:avLst/>
            </a:prstGeom>
          </p:spPr>
          <p:txBody>
            <a:bodyPr anchor="t" rtlCol="false" tIns="0" lIns="0" bIns="0" rIns="0">
              <a:spAutoFit/>
            </a:bodyPr>
            <a:lstStyle/>
            <a:p>
              <a:pPr algn="ctr" marL="0" indent="0" lvl="0">
                <a:lnSpc>
                  <a:spcPts val="2013"/>
                </a:lnSpc>
                <a:spcBef>
                  <a:spcPct val="0"/>
                </a:spcBef>
              </a:pPr>
              <a:r>
                <a:rPr lang="en-US" b="true" sz="2013">
                  <a:solidFill>
                    <a:srgbClr val="FFFFFF"/>
                  </a:solidFill>
                  <a:latin typeface="DM Sans Bold"/>
                  <a:ea typeface="DM Sans Bold"/>
                  <a:cs typeface="DM Sans Bold"/>
                  <a:sym typeface="DM Sans Bold"/>
                </a:rPr>
                <a:t>CURSOS</a:t>
              </a:r>
            </a:p>
          </p:txBody>
        </p:sp>
        <p:grpSp>
          <p:nvGrpSpPr>
            <p:cNvPr name="Group 61" id="61"/>
            <p:cNvGrpSpPr/>
            <p:nvPr/>
          </p:nvGrpSpPr>
          <p:grpSpPr>
            <a:xfrm rot="0">
              <a:off x="2858360" y="2603101"/>
              <a:ext cx="710526" cy="199455"/>
              <a:chOff x="0" y="0"/>
              <a:chExt cx="542900" cy="152400"/>
            </a:xfrm>
          </p:grpSpPr>
          <p:sp>
            <p:nvSpPr>
              <p:cNvPr name="Freeform 62" id="62"/>
              <p:cNvSpPr/>
              <p:nvPr/>
            </p:nvSpPr>
            <p:spPr>
              <a:xfrm flipH="false" flipV="false" rot="0">
                <a:off x="0" y="0"/>
                <a:ext cx="542900" cy="152400"/>
              </a:xfrm>
              <a:custGeom>
                <a:avLst/>
                <a:gdLst/>
                <a:ahLst/>
                <a:cxnLst/>
                <a:rect r="r" b="b" t="t" l="l"/>
                <a:pathLst>
                  <a:path h="152400" w="542900">
                    <a:moveTo>
                      <a:pt x="0" y="0"/>
                    </a:moveTo>
                    <a:lnTo>
                      <a:pt x="542900" y="0"/>
                    </a:lnTo>
                    <a:lnTo>
                      <a:pt x="542900" y="152400"/>
                    </a:lnTo>
                    <a:lnTo>
                      <a:pt x="0" y="152400"/>
                    </a:lnTo>
                    <a:close/>
                  </a:path>
                </a:pathLst>
              </a:custGeom>
              <a:solidFill>
                <a:srgbClr val="5AB787">
                  <a:alpha val="9804"/>
                </a:srgbClr>
              </a:solidFill>
            </p:spPr>
          </p:sp>
        </p:grpSp>
      </p:grpSp>
      <p:grpSp>
        <p:nvGrpSpPr>
          <p:cNvPr name="Group 63" id="63"/>
          <p:cNvGrpSpPr/>
          <p:nvPr/>
        </p:nvGrpSpPr>
        <p:grpSpPr>
          <a:xfrm rot="0">
            <a:off x="13519327" y="6291951"/>
            <a:ext cx="2683979" cy="2103429"/>
            <a:chOff x="0" y="0"/>
            <a:chExt cx="3578638" cy="2804572"/>
          </a:xfrm>
        </p:grpSpPr>
        <p:grpSp>
          <p:nvGrpSpPr>
            <p:cNvPr name="Group 64" id="64"/>
            <p:cNvGrpSpPr/>
            <p:nvPr/>
          </p:nvGrpSpPr>
          <p:grpSpPr>
            <a:xfrm rot="0">
              <a:off x="2569" y="0"/>
              <a:ext cx="3576069" cy="2611092"/>
              <a:chOff x="0" y="0"/>
              <a:chExt cx="1752050" cy="1279272"/>
            </a:xfrm>
          </p:grpSpPr>
          <p:sp>
            <p:nvSpPr>
              <p:cNvPr name="Freeform 65" id="65"/>
              <p:cNvSpPr/>
              <p:nvPr/>
            </p:nvSpPr>
            <p:spPr>
              <a:xfrm flipH="false" flipV="false" rot="0">
                <a:off x="0" y="0"/>
                <a:ext cx="1752050" cy="1279272"/>
              </a:xfrm>
              <a:custGeom>
                <a:avLst/>
                <a:gdLst/>
                <a:ahLst/>
                <a:cxnLst/>
                <a:rect r="r" b="b" t="t" l="l"/>
                <a:pathLst>
                  <a:path h="1279272" w="1752050">
                    <a:moveTo>
                      <a:pt x="0" y="0"/>
                    </a:moveTo>
                    <a:lnTo>
                      <a:pt x="1752050" y="0"/>
                    </a:lnTo>
                    <a:lnTo>
                      <a:pt x="1752050" y="1279272"/>
                    </a:lnTo>
                    <a:lnTo>
                      <a:pt x="0" y="1279272"/>
                    </a:lnTo>
                    <a:close/>
                  </a:path>
                </a:pathLst>
              </a:custGeom>
              <a:solidFill>
                <a:srgbClr val="5AB787"/>
              </a:solidFill>
            </p:spPr>
          </p:sp>
        </p:grpSp>
        <p:grpSp>
          <p:nvGrpSpPr>
            <p:cNvPr name="Group 66" id="66"/>
            <p:cNvGrpSpPr/>
            <p:nvPr/>
          </p:nvGrpSpPr>
          <p:grpSpPr>
            <a:xfrm rot="0">
              <a:off x="0" y="2603101"/>
              <a:ext cx="2858360" cy="201471"/>
              <a:chOff x="0" y="0"/>
              <a:chExt cx="2162162" cy="152400"/>
            </a:xfrm>
          </p:grpSpPr>
          <p:sp>
            <p:nvSpPr>
              <p:cNvPr name="Freeform 67" id="67"/>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alpha val="49804"/>
                </a:srgbClr>
              </a:solidFill>
            </p:spPr>
          </p:sp>
        </p:grpSp>
        <p:sp>
          <p:nvSpPr>
            <p:cNvPr name="TextBox 68" id="68"/>
            <p:cNvSpPr txBox="true"/>
            <p:nvPr/>
          </p:nvSpPr>
          <p:spPr>
            <a:xfrm rot="0">
              <a:off x="468757" y="1056457"/>
              <a:ext cx="2814951" cy="710881"/>
            </a:xfrm>
            <a:prstGeom prst="rect">
              <a:avLst/>
            </a:prstGeom>
          </p:spPr>
          <p:txBody>
            <a:bodyPr anchor="t" rtlCol="false" tIns="0" lIns="0" bIns="0" rIns="0">
              <a:spAutoFit/>
            </a:bodyPr>
            <a:lstStyle/>
            <a:p>
              <a:pPr algn="ctr" marL="0" indent="0" lvl="0">
                <a:lnSpc>
                  <a:spcPts val="2013"/>
                </a:lnSpc>
                <a:spcBef>
                  <a:spcPct val="0"/>
                </a:spcBef>
              </a:pPr>
              <a:r>
                <a:rPr lang="en-US" b="true" sz="2013">
                  <a:solidFill>
                    <a:srgbClr val="FFFFFF"/>
                  </a:solidFill>
                  <a:latin typeface="DM Sans Bold"/>
                  <a:ea typeface="DM Sans Bold"/>
                  <a:cs typeface="DM Sans Bold"/>
                  <a:sym typeface="DM Sans Bold"/>
                </a:rPr>
                <a:t>SERVICIOS DIGITALES</a:t>
              </a:r>
            </a:p>
          </p:txBody>
        </p:sp>
        <p:grpSp>
          <p:nvGrpSpPr>
            <p:cNvPr name="Group 69" id="69"/>
            <p:cNvGrpSpPr/>
            <p:nvPr/>
          </p:nvGrpSpPr>
          <p:grpSpPr>
            <a:xfrm rot="0">
              <a:off x="2820109" y="2603101"/>
              <a:ext cx="710526" cy="199455"/>
              <a:chOff x="0" y="0"/>
              <a:chExt cx="542900" cy="152400"/>
            </a:xfrm>
          </p:grpSpPr>
          <p:sp>
            <p:nvSpPr>
              <p:cNvPr name="Freeform 70" id="70"/>
              <p:cNvSpPr/>
              <p:nvPr/>
            </p:nvSpPr>
            <p:spPr>
              <a:xfrm flipH="false" flipV="false" rot="0">
                <a:off x="0" y="0"/>
                <a:ext cx="542900" cy="152400"/>
              </a:xfrm>
              <a:custGeom>
                <a:avLst/>
                <a:gdLst/>
                <a:ahLst/>
                <a:cxnLst/>
                <a:rect r="r" b="b" t="t" l="l"/>
                <a:pathLst>
                  <a:path h="152400" w="542900">
                    <a:moveTo>
                      <a:pt x="0" y="0"/>
                    </a:moveTo>
                    <a:lnTo>
                      <a:pt x="542900" y="0"/>
                    </a:lnTo>
                    <a:lnTo>
                      <a:pt x="542900" y="152400"/>
                    </a:lnTo>
                    <a:lnTo>
                      <a:pt x="0" y="152400"/>
                    </a:lnTo>
                    <a:close/>
                  </a:path>
                </a:pathLst>
              </a:custGeom>
              <a:solidFill>
                <a:srgbClr val="5AB787">
                  <a:alpha val="9804"/>
                </a:srgbClr>
              </a:solidFill>
            </p:spPr>
          </p:sp>
        </p:grpSp>
      </p:grpSp>
      <p:grpSp>
        <p:nvGrpSpPr>
          <p:cNvPr name="Group 71" id="71"/>
          <p:cNvGrpSpPr/>
          <p:nvPr/>
        </p:nvGrpSpPr>
        <p:grpSpPr>
          <a:xfrm rot="0">
            <a:off x="2915521" y="6321053"/>
            <a:ext cx="2682052" cy="2103429"/>
            <a:chOff x="0" y="0"/>
            <a:chExt cx="3576069" cy="2804572"/>
          </a:xfrm>
        </p:grpSpPr>
        <p:grpSp>
          <p:nvGrpSpPr>
            <p:cNvPr name="Group 72" id="72"/>
            <p:cNvGrpSpPr/>
            <p:nvPr/>
          </p:nvGrpSpPr>
          <p:grpSpPr>
            <a:xfrm rot="0">
              <a:off x="0" y="0"/>
              <a:ext cx="3576069" cy="2611092"/>
              <a:chOff x="0" y="0"/>
              <a:chExt cx="1752050" cy="1279272"/>
            </a:xfrm>
          </p:grpSpPr>
          <p:sp>
            <p:nvSpPr>
              <p:cNvPr name="Freeform 73" id="73"/>
              <p:cNvSpPr/>
              <p:nvPr/>
            </p:nvSpPr>
            <p:spPr>
              <a:xfrm flipH="false" flipV="false" rot="0">
                <a:off x="0" y="0"/>
                <a:ext cx="1752050" cy="1279272"/>
              </a:xfrm>
              <a:custGeom>
                <a:avLst/>
                <a:gdLst/>
                <a:ahLst/>
                <a:cxnLst/>
                <a:rect r="r" b="b" t="t" l="l"/>
                <a:pathLst>
                  <a:path h="1279272" w="1752050">
                    <a:moveTo>
                      <a:pt x="0" y="0"/>
                    </a:moveTo>
                    <a:lnTo>
                      <a:pt x="1752050" y="0"/>
                    </a:lnTo>
                    <a:lnTo>
                      <a:pt x="1752050" y="1279272"/>
                    </a:lnTo>
                    <a:lnTo>
                      <a:pt x="0" y="1279272"/>
                    </a:lnTo>
                    <a:close/>
                  </a:path>
                </a:pathLst>
              </a:custGeom>
              <a:solidFill>
                <a:srgbClr val="5AB787"/>
              </a:solidFill>
            </p:spPr>
          </p:sp>
        </p:grpSp>
        <p:grpSp>
          <p:nvGrpSpPr>
            <p:cNvPr name="Group 74" id="74"/>
            <p:cNvGrpSpPr/>
            <p:nvPr/>
          </p:nvGrpSpPr>
          <p:grpSpPr>
            <a:xfrm rot="0">
              <a:off x="2858360" y="2603101"/>
              <a:ext cx="717710" cy="201471"/>
              <a:chOff x="0" y="0"/>
              <a:chExt cx="542900" cy="152400"/>
            </a:xfrm>
          </p:grpSpPr>
          <p:sp>
            <p:nvSpPr>
              <p:cNvPr name="Freeform 75" id="75"/>
              <p:cNvSpPr/>
              <p:nvPr/>
            </p:nvSpPr>
            <p:spPr>
              <a:xfrm flipH="false" flipV="false" rot="0">
                <a:off x="0" y="0"/>
                <a:ext cx="542900" cy="152400"/>
              </a:xfrm>
              <a:custGeom>
                <a:avLst/>
                <a:gdLst/>
                <a:ahLst/>
                <a:cxnLst/>
                <a:rect r="r" b="b" t="t" l="l"/>
                <a:pathLst>
                  <a:path h="152400" w="542900">
                    <a:moveTo>
                      <a:pt x="0" y="0"/>
                    </a:moveTo>
                    <a:lnTo>
                      <a:pt x="542900" y="0"/>
                    </a:lnTo>
                    <a:lnTo>
                      <a:pt x="542900" y="152400"/>
                    </a:lnTo>
                    <a:lnTo>
                      <a:pt x="0" y="152400"/>
                    </a:lnTo>
                    <a:close/>
                  </a:path>
                </a:pathLst>
              </a:custGeom>
              <a:solidFill>
                <a:srgbClr val="5AB787">
                  <a:alpha val="9804"/>
                </a:srgbClr>
              </a:solidFill>
            </p:spPr>
          </p:sp>
        </p:grpSp>
        <p:grpSp>
          <p:nvGrpSpPr>
            <p:cNvPr name="Group 76" id="76"/>
            <p:cNvGrpSpPr/>
            <p:nvPr/>
          </p:nvGrpSpPr>
          <p:grpSpPr>
            <a:xfrm rot="0">
              <a:off x="0" y="2603101"/>
              <a:ext cx="2858360" cy="201471"/>
              <a:chOff x="0" y="0"/>
              <a:chExt cx="2162162" cy="152400"/>
            </a:xfrm>
          </p:grpSpPr>
          <p:sp>
            <p:nvSpPr>
              <p:cNvPr name="Freeform 77" id="77"/>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alpha val="49804"/>
                </a:srgbClr>
              </a:solidFill>
            </p:spPr>
          </p:sp>
        </p:grpSp>
        <p:sp>
          <p:nvSpPr>
            <p:cNvPr name="TextBox 78" id="78"/>
            <p:cNvSpPr txBox="true"/>
            <p:nvPr/>
          </p:nvSpPr>
          <p:spPr>
            <a:xfrm rot="0">
              <a:off x="8768" y="1017656"/>
              <a:ext cx="3563712" cy="710881"/>
            </a:xfrm>
            <a:prstGeom prst="rect">
              <a:avLst/>
            </a:prstGeom>
          </p:spPr>
          <p:txBody>
            <a:bodyPr anchor="t" rtlCol="false" tIns="0" lIns="0" bIns="0" rIns="0">
              <a:spAutoFit/>
            </a:bodyPr>
            <a:lstStyle/>
            <a:p>
              <a:pPr algn="ctr" marL="0" indent="0" lvl="0">
                <a:lnSpc>
                  <a:spcPts val="2013"/>
                </a:lnSpc>
                <a:spcBef>
                  <a:spcPct val="0"/>
                </a:spcBef>
              </a:pPr>
              <a:r>
                <a:rPr lang="en-US" b="true" sz="2013">
                  <a:solidFill>
                    <a:srgbClr val="FFFFFF"/>
                  </a:solidFill>
                  <a:latin typeface="DM Sans Bold"/>
                  <a:ea typeface="DM Sans Bold"/>
                  <a:cs typeface="DM Sans Bold"/>
                  <a:sym typeface="DM Sans Bold"/>
                </a:rPr>
                <a:t>PERCEPCIÓN REMOTA </a:t>
              </a:r>
            </a:p>
          </p:txBody>
        </p:sp>
      </p:gr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8452" y="1802619"/>
            <a:ext cx="9674865" cy="1069926"/>
          </a:xfrm>
          <a:prstGeom prst="rect">
            <a:avLst/>
          </a:prstGeom>
        </p:spPr>
        <p:txBody>
          <a:bodyPr anchor="t" rtlCol="false" tIns="0" lIns="0" bIns="0" rIns="0">
            <a:spAutoFit/>
          </a:bodyPr>
          <a:lstStyle/>
          <a:p>
            <a:pPr algn="l">
              <a:lnSpc>
                <a:spcPts val="8000"/>
              </a:lnSpc>
            </a:pPr>
            <a:r>
              <a:rPr lang="en-US" sz="8000" b="true">
                <a:solidFill>
                  <a:srgbClr val="272727"/>
                </a:solidFill>
                <a:latin typeface="DM Sans Bold"/>
                <a:ea typeface="DM Sans Bold"/>
                <a:cs typeface="DM Sans Bold"/>
                <a:sym typeface="DM Sans Bold"/>
              </a:rPr>
              <a:t>Nuestro expertise</a:t>
            </a:r>
          </a:p>
        </p:txBody>
      </p:sp>
      <p:sp>
        <p:nvSpPr>
          <p:cNvPr name="AutoShape 4" id="4"/>
          <p:cNvSpPr/>
          <p:nvPr/>
        </p:nvSpPr>
        <p:spPr>
          <a:xfrm>
            <a:off x="9955954" y="2595786"/>
            <a:ext cx="7044796" cy="0"/>
          </a:xfrm>
          <a:prstGeom prst="line">
            <a:avLst/>
          </a:prstGeom>
          <a:ln cap="flat" w="47625">
            <a:solidFill>
              <a:srgbClr val="5AB787"/>
            </a:solidFill>
            <a:prstDash val="solid"/>
            <a:headEnd type="none" len="sm" w="sm"/>
            <a:tailEnd type="none" len="sm" w="sm"/>
          </a:ln>
        </p:spPr>
      </p:sp>
      <p:sp>
        <p:nvSpPr>
          <p:cNvPr name="Freeform 5" id="5"/>
          <p:cNvSpPr/>
          <p:nvPr/>
        </p:nvSpPr>
        <p:spPr>
          <a:xfrm flipH="false" flipV="false" rot="0">
            <a:off x="3806" y="4932975"/>
            <a:ext cx="3592949" cy="3417867"/>
          </a:xfrm>
          <a:custGeom>
            <a:avLst/>
            <a:gdLst/>
            <a:ahLst/>
            <a:cxnLst/>
            <a:rect r="r" b="b" t="t" l="l"/>
            <a:pathLst>
              <a:path h="3417867" w="3592949">
                <a:moveTo>
                  <a:pt x="0" y="0"/>
                </a:moveTo>
                <a:lnTo>
                  <a:pt x="3592949" y="0"/>
                </a:lnTo>
                <a:lnTo>
                  <a:pt x="3592949" y="3417867"/>
                </a:lnTo>
                <a:lnTo>
                  <a:pt x="0" y="3417867"/>
                </a:lnTo>
                <a:lnTo>
                  <a:pt x="0" y="0"/>
                </a:lnTo>
                <a:close/>
              </a:path>
            </a:pathLst>
          </a:custGeom>
          <a:blipFill>
            <a:blip r:embed="rId4"/>
            <a:stretch>
              <a:fillRect l="-10595" t="-12264" r="0" b="0"/>
            </a:stretch>
          </a:blipFill>
        </p:spPr>
      </p:sp>
      <p:sp>
        <p:nvSpPr>
          <p:cNvPr name="Freeform 6" id="6"/>
          <p:cNvSpPr/>
          <p:nvPr/>
        </p:nvSpPr>
        <p:spPr>
          <a:xfrm flipH="false" flipV="false" rot="0">
            <a:off x="15618250" y="4932975"/>
            <a:ext cx="2669750" cy="3417867"/>
          </a:xfrm>
          <a:custGeom>
            <a:avLst/>
            <a:gdLst/>
            <a:ahLst/>
            <a:cxnLst/>
            <a:rect r="r" b="b" t="t" l="l"/>
            <a:pathLst>
              <a:path h="3417867" w="2669750">
                <a:moveTo>
                  <a:pt x="0" y="0"/>
                </a:moveTo>
                <a:lnTo>
                  <a:pt x="2669750" y="0"/>
                </a:lnTo>
                <a:lnTo>
                  <a:pt x="2669750" y="3417867"/>
                </a:lnTo>
                <a:lnTo>
                  <a:pt x="0" y="3417867"/>
                </a:lnTo>
                <a:lnTo>
                  <a:pt x="0" y="0"/>
                </a:lnTo>
                <a:close/>
              </a:path>
            </a:pathLst>
          </a:custGeom>
          <a:blipFill>
            <a:blip r:embed="rId5"/>
            <a:stretch>
              <a:fillRect l="-82634" t="0" r="-9398" b="0"/>
            </a:stretch>
          </a:blipFill>
        </p:spPr>
      </p:sp>
      <p:sp>
        <p:nvSpPr>
          <p:cNvPr name="Freeform 7" id="7"/>
          <p:cNvSpPr/>
          <p:nvPr/>
        </p:nvSpPr>
        <p:spPr>
          <a:xfrm flipH="false" flipV="false" rot="0">
            <a:off x="3867820" y="4932975"/>
            <a:ext cx="4189707" cy="3417867"/>
          </a:xfrm>
          <a:custGeom>
            <a:avLst/>
            <a:gdLst/>
            <a:ahLst/>
            <a:cxnLst/>
            <a:rect r="r" b="b" t="t" l="l"/>
            <a:pathLst>
              <a:path h="3417867" w="4189707">
                <a:moveTo>
                  <a:pt x="0" y="0"/>
                </a:moveTo>
                <a:lnTo>
                  <a:pt x="4189707" y="0"/>
                </a:lnTo>
                <a:lnTo>
                  <a:pt x="4189707" y="3417867"/>
                </a:lnTo>
                <a:lnTo>
                  <a:pt x="0" y="3417867"/>
                </a:lnTo>
                <a:lnTo>
                  <a:pt x="0" y="0"/>
                </a:lnTo>
                <a:close/>
              </a:path>
            </a:pathLst>
          </a:custGeom>
          <a:blipFill>
            <a:blip r:embed="rId6"/>
            <a:stretch>
              <a:fillRect l="-11164" t="0" r="-11164" b="0"/>
            </a:stretch>
          </a:blipFill>
        </p:spPr>
      </p:sp>
      <p:sp>
        <p:nvSpPr>
          <p:cNvPr name="Freeform 8" id="8"/>
          <p:cNvSpPr/>
          <p:nvPr/>
        </p:nvSpPr>
        <p:spPr>
          <a:xfrm flipH="false" flipV="false" rot="0">
            <a:off x="8328592" y="4932975"/>
            <a:ext cx="2505585" cy="3417867"/>
          </a:xfrm>
          <a:custGeom>
            <a:avLst/>
            <a:gdLst/>
            <a:ahLst/>
            <a:cxnLst/>
            <a:rect r="r" b="b" t="t" l="l"/>
            <a:pathLst>
              <a:path h="3417867" w="2505585">
                <a:moveTo>
                  <a:pt x="0" y="0"/>
                </a:moveTo>
                <a:lnTo>
                  <a:pt x="2505585" y="0"/>
                </a:lnTo>
                <a:lnTo>
                  <a:pt x="2505585" y="3417867"/>
                </a:lnTo>
                <a:lnTo>
                  <a:pt x="0" y="3417867"/>
                </a:lnTo>
                <a:lnTo>
                  <a:pt x="0" y="0"/>
                </a:lnTo>
                <a:close/>
              </a:path>
            </a:pathLst>
          </a:custGeom>
          <a:blipFill>
            <a:blip r:embed="rId7"/>
            <a:stretch>
              <a:fillRect l="-6324" t="0" r="-9965" b="0"/>
            </a:stretch>
          </a:blipFill>
        </p:spPr>
      </p:sp>
      <p:sp>
        <p:nvSpPr>
          <p:cNvPr name="Freeform 9" id="9"/>
          <p:cNvSpPr/>
          <p:nvPr/>
        </p:nvSpPr>
        <p:spPr>
          <a:xfrm flipH="false" flipV="false" rot="0">
            <a:off x="11105242" y="4932975"/>
            <a:ext cx="4241943" cy="3417867"/>
          </a:xfrm>
          <a:custGeom>
            <a:avLst/>
            <a:gdLst/>
            <a:ahLst/>
            <a:cxnLst/>
            <a:rect r="r" b="b" t="t" l="l"/>
            <a:pathLst>
              <a:path h="3417867" w="4241943">
                <a:moveTo>
                  <a:pt x="0" y="0"/>
                </a:moveTo>
                <a:lnTo>
                  <a:pt x="4241943" y="0"/>
                </a:lnTo>
                <a:lnTo>
                  <a:pt x="4241943" y="3417867"/>
                </a:lnTo>
                <a:lnTo>
                  <a:pt x="0" y="3417867"/>
                </a:lnTo>
                <a:lnTo>
                  <a:pt x="0" y="0"/>
                </a:lnTo>
                <a:close/>
              </a:path>
            </a:pathLst>
          </a:custGeom>
          <a:blipFill>
            <a:blip r:embed="rId8"/>
            <a:stretch>
              <a:fillRect l="0" t="0" r="-20821" b="0"/>
            </a:stretch>
          </a:blipFill>
        </p:spPr>
      </p:sp>
      <p:sp>
        <p:nvSpPr>
          <p:cNvPr name="TextBox 10" id="10"/>
          <p:cNvSpPr txBox="true"/>
          <p:nvPr/>
        </p:nvSpPr>
        <p:spPr>
          <a:xfrm rot="0">
            <a:off x="1732289" y="3110720"/>
            <a:ext cx="15268461" cy="1236466"/>
          </a:xfrm>
          <a:prstGeom prst="rect">
            <a:avLst/>
          </a:prstGeom>
        </p:spPr>
        <p:txBody>
          <a:bodyPr anchor="t" rtlCol="false" tIns="0" lIns="0" bIns="0" rIns="0">
            <a:spAutoFit/>
          </a:bodyPr>
          <a:lstStyle/>
          <a:p>
            <a:pPr algn="l" marL="0" indent="0" lvl="0">
              <a:lnSpc>
                <a:spcPts val="3360"/>
              </a:lnSpc>
            </a:pPr>
            <a:r>
              <a:rPr lang="en-US" sz="2100">
                <a:solidFill>
                  <a:srgbClr val="272727"/>
                </a:solidFill>
                <a:latin typeface="DM Sans"/>
                <a:ea typeface="DM Sans"/>
                <a:cs typeface="DM Sans"/>
                <a:sym typeface="DM Sans"/>
              </a:rPr>
              <a:t>En                          somos expertos en la identificación, cartografía, modelación,  mitigacíon y remediación de peligros geológicos con metodologías integrales y puntos de vista multidiciplinarios para su mejor comprensión. Contamos con más de 5 años de experiencia en fallas, fracturas y hundimiento del terreno.</a:t>
            </a:r>
          </a:p>
        </p:txBody>
      </p:sp>
      <p:sp>
        <p:nvSpPr>
          <p:cNvPr name="Freeform 11" id="11"/>
          <p:cNvSpPr/>
          <p:nvPr/>
        </p:nvSpPr>
        <p:spPr>
          <a:xfrm flipH="false" flipV="false" rot="0">
            <a:off x="2221632" y="3148820"/>
            <a:ext cx="1715529" cy="395439"/>
          </a:xfrm>
          <a:custGeom>
            <a:avLst/>
            <a:gdLst/>
            <a:ahLst/>
            <a:cxnLst/>
            <a:rect r="r" b="b" t="t" l="l"/>
            <a:pathLst>
              <a:path h="395439" w="1715529">
                <a:moveTo>
                  <a:pt x="0" y="0"/>
                </a:moveTo>
                <a:lnTo>
                  <a:pt x="1715529" y="0"/>
                </a:lnTo>
                <a:lnTo>
                  <a:pt x="1715529" y="395438"/>
                </a:lnTo>
                <a:lnTo>
                  <a:pt x="0" y="395438"/>
                </a:lnTo>
                <a:lnTo>
                  <a:pt x="0" y="0"/>
                </a:lnTo>
                <a:close/>
              </a:path>
            </a:pathLst>
          </a:custGeom>
          <a:blipFill>
            <a:blip r:embed="rId9"/>
            <a:stretch>
              <a:fillRect l="-32619" t="-223157" r="0" b="-252186"/>
            </a:stretch>
          </a:blipFill>
        </p:spPr>
      </p:sp>
      <p:grpSp>
        <p:nvGrpSpPr>
          <p:cNvPr name="Group 12" id="12"/>
          <p:cNvGrpSpPr/>
          <p:nvPr/>
        </p:nvGrpSpPr>
        <p:grpSpPr>
          <a:xfrm rot="0">
            <a:off x="13331" y="4932975"/>
            <a:ext cx="3597314" cy="3417867"/>
            <a:chOff x="0" y="0"/>
            <a:chExt cx="557318" cy="529517"/>
          </a:xfrm>
        </p:grpSpPr>
        <p:sp>
          <p:nvSpPr>
            <p:cNvPr name="Freeform 13" id="13"/>
            <p:cNvSpPr/>
            <p:nvPr/>
          </p:nvSpPr>
          <p:spPr>
            <a:xfrm flipH="false" flipV="false" rot="0">
              <a:off x="0" y="0"/>
              <a:ext cx="557318" cy="529517"/>
            </a:xfrm>
            <a:custGeom>
              <a:avLst/>
              <a:gdLst/>
              <a:ahLst/>
              <a:cxnLst/>
              <a:rect r="r" b="b" t="t" l="l"/>
              <a:pathLst>
                <a:path h="529517" w="557318">
                  <a:moveTo>
                    <a:pt x="0" y="0"/>
                  </a:moveTo>
                  <a:lnTo>
                    <a:pt x="557318" y="0"/>
                  </a:lnTo>
                  <a:lnTo>
                    <a:pt x="557318" y="529517"/>
                  </a:lnTo>
                  <a:lnTo>
                    <a:pt x="0" y="529517"/>
                  </a:lnTo>
                  <a:close/>
                </a:path>
              </a:pathLst>
            </a:custGeom>
            <a:blipFill>
              <a:blip r:embed="rId10"/>
              <a:stretch>
                <a:fillRect l="0" t="-30859" r="0" b="-9474"/>
              </a:stretch>
            </a:blipFill>
          </p:spPr>
        </p:sp>
      </p:grpSp>
      <p:sp>
        <p:nvSpPr>
          <p:cNvPr name="TextBox 14" id="14"/>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07</a:t>
            </a:r>
          </a:p>
        </p:txBody>
      </p:sp>
      <p:grpSp>
        <p:nvGrpSpPr>
          <p:cNvPr name="Group 15" id="15"/>
          <p:cNvGrpSpPr/>
          <p:nvPr/>
        </p:nvGrpSpPr>
        <p:grpSpPr>
          <a:xfrm rot="0">
            <a:off x="3867820" y="4932975"/>
            <a:ext cx="4189707" cy="3417867"/>
            <a:chOff x="0" y="0"/>
            <a:chExt cx="649095" cy="529517"/>
          </a:xfrm>
        </p:grpSpPr>
        <p:sp>
          <p:nvSpPr>
            <p:cNvPr name="Freeform 16" id="16"/>
            <p:cNvSpPr/>
            <p:nvPr/>
          </p:nvSpPr>
          <p:spPr>
            <a:xfrm flipH="false" flipV="false" rot="0">
              <a:off x="0" y="0"/>
              <a:ext cx="649095" cy="529517"/>
            </a:xfrm>
            <a:custGeom>
              <a:avLst/>
              <a:gdLst/>
              <a:ahLst/>
              <a:cxnLst/>
              <a:rect r="r" b="b" t="t" l="l"/>
              <a:pathLst>
                <a:path h="529517" w="649095">
                  <a:moveTo>
                    <a:pt x="0" y="0"/>
                  </a:moveTo>
                  <a:lnTo>
                    <a:pt x="649095" y="0"/>
                  </a:lnTo>
                  <a:lnTo>
                    <a:pt x="649095" y="529517"/>
                  </a:lnTo>
                  <a:lnTo>
                    <a:pt x="0" y="529517"/>
                  </a:lnTo>
                  <a:close/>
                </a:path>
              </a:pathLst>
            </a:custGeom>
            <a:blipFill>
              <a:blip r:embed="rId11"/>
              <a:stretch>
                <a:fillRect l="-22352" t="0" r="-22352" b="0"/>
              </a:stretch>
            </a:blipFill>
          </p:spPr>
        </p:sp>
      </p:grpSp>
      <p:grpSp>
        <p:nvGrpSpPr>
          <p:cNvPr name="Group 17" id="17"/>
          <p:cNvGrpSpPr/>
          <p:nvPr/>
        </p:nvGrpSpPr>
        <p:grpSpPr>
          <a:xfrm rot="0">
            <a:off x="8328592" y="4932975"/>
            <a:ext cx="2505585" cy="3417867"/>
            <a:chOff x="0" y="0"/>
            <a:chExt cx="388181" cy="529517"/>
          </a:xfrm>
        </p:grpSpPr>
        <p:sp>
          <p:nvSpPr>
            <p:cNvPr name="Freeform 18" id="18"/>
            <p:cNvSpPr/>
            <p:nvPr/>
          </p:nvSpPr>
          <p:spPr>
            <a:xfrm flipH="false" flipV="false" rot="0">
              <a:off x="0" y="0"/>
              <a:ext cx="388181" cy="529517"/>
            </a:xfrm>
            <a:custGeom>
              <a:avLst/>
              <a:gdLst/>
              <a:ahLst/>
              <a:cxnLst/>
              <a:rect r="r" b="b" t="t" l="l"/>
              <a:pathLst>
                <a:path h="529517" w="388181">
                  <a:moveTo>
                    <a:pt x="0" y="0"/>
                  </a:moveTo>
                  <a:lnTo>
                    <a:pt x="388181" y="0"/>
                  </a:lnTo>
                  <a:lnTo>
                    <a:pt x="388181" y="529517"/>
                  </a:lnTo>
                  <a:lnTo>
                    <a:pt x="0" y="529517"/>
                  </a:lnTo>
                  <a:close/>
                </a:path>
              </a:pathLst>
            </a:custGeom>
            <a:blipFill>
              <a:blip r:embed="rId12"/>
              <a:stretch>
                <a:fillRect l="-1153" t="0" r="-1153" b="0"/>
              </a:stretch>
            </a:blipFill>
          </p:spPr>
        </p:sp>
      </p:grpSp>
      <p:grpSp>
        <p:nvGrpSpPr>
          <p:cNvPr name="Group 19" id="19"/>
          <p:cNvGrpSpPr/>
          <p:nvPr/>
        </p:nvGrpSpPr>
        <p:grpSpPr>
          <a:xfrm rot="0">
            <a:off x="11105242" y="4928090"/>
            <a:ext cx="4241943" cy="3417867"/>
            <a:chOff x="0" y="0"/>
            <a:chExt cx="657188" cy="529517"/>
          </a:xfrm>
        </p:grpSpPr>
        <p:sp>
          <p:nvSpPr>
            <p:cNvPr name="Freeform 20" id="20"/>
            <p:cNvSpPr/>
            <p:nvPr/>
          </p:nvSpPr>
          <p:spPr>
            <a:xfrm flipH="false" flipV="false" rot="0">
              <a:off x="0" y="0"/>
              <a:ext cx="657188" cy="529517"/>
            </a:xfrm>
            <a:custGeom>
              <a:avLst/>
              <a:gdLst/>
              <a:ahLst/>
              <a:cxnLst/>
              <a:rect r="r" b="b" t="t" l="l"/>
              <a:pathLst>
                <a:path h="529517" w="657188">
                  <a:moveTo>
                    <a:pt x="0" y="0"/>
                  </a:moveTo>
                  <a:lnTo>
                    <a:pt x="657188" y="0"/>
                  </a:lnTo>
                  <a:lnTo>
                    <a:pt x="657188" y="529517"/>
                  </a:lnTo>
                  <a:lnTo>
                    <a:pt x="0" y="529517"/>
                  </a:lnTo>
                  <a:close/>
                </a:path>
              </a:pathLst>
            </a:custGeom>
            <a:blipFill>
              <a:blip r:embed="rId13"/>
              <a:stretch>
                <a:fillRect l="0" t="-32740" r="0" b="-32740"/>
              </a:stretch>
            </a:blipFill>
          </p:spPr>
        </p:sp>
      </p:grpSp>
      <p:grpSp>
        <p:nvGrpSpPr>
          <p:cNvPr name="Group 21" id="21"/>
          <p:cNvGrpSpPr/>
          <p:nvPr/>
        </p:nvGrpSpPr>
        <p:grpSpPr>
          <a:xfrm rot="0">
            <a:off x="15618250" y="4909040"/>
            <a:ext cx="3597314" cy="3417867"/>
            <a:chOff x="0" y="0"/>
            <a:chExt cx="557318" cy="529517"/>
          </a:xfrm>
        </p:grpSpPr>
        <p:sp>
          <p:nvSpPr>
            <p:cNvPr name="Freeform 22" id="22"/>
            <p:cNvSpPr/>
            <p:nvPr/>
          </p:nvSpPr>
          <p:spPr>
            <a:xfrm flipH="false" flipV="false" rot="0">
              <a:off x="0" y="0"/>
              <a:ext cx="557318" cy="529517"/>
            </a:xfrm>
            <a:custGeom>
              <a:avLst/>
              <a:gdLst/>
              <a:ahLst/>
              <a:cxnLst/>
              <a:rect r="r" b="b" t="t" l="l"/>
              <a:pathLst>
                <a:path h="529517" w="557318">
                  <a:moveTo>
                    <a:pt x="0" y="0"/>
                  </a:moveTo>
                  <a:lnTo>
                    <a:pt x="557318" y="0"/>
                  </a:lnTo>
                  <a:lnTo>
                    <a:pt x="557318" y="529517"/>
                  </a:lnTo>
                  <a:lnTo>
                    <a:pt x="0" y="529517"/>
                  </a:lnTo>
                  <a:close/>
                </a:path>
              </a:pathLst>
            </a:custGeom>
            <a:blipFill>
              <a:blip r:embed="rId14"/>
              <a:stretch>
                <a:fillRect l="0" t="-20166" r="0" b="-20166"/>
              </a:stretch>
            </a:blipFill>
          </p:spPr>
        </p:sp>
      </p:gr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544038"/>
            <a:ext cx="16230600" cy="2199862"/>
            <a:chOff x="0" y="0"/>
            <a:chExt cx="6671512" cy="904243"/>
          </a:xfrm>
        </p:grpSpPr>
        <p:sp>
          <p:nvSpPr>
            <p:cNvPr name="Freeform 4" id="4"/>
            <p:cNvSpPr/>
            <p:nvPr/>
          </p:nvSpPr>
          <p:spPr>
            <a:xfrm flipH="false" flipV="false" rot="0">
              <a:off x="0" y="0"/>
              <a:ext cx="6671512" cy="904243"/>
            </a:xfrm>
            <a:custGeom>
              <a:avLst/>
              <a:gdLst/>
              <a:ahLst/>
              <a:cxnLst/>
              <a:rect r="r" b="b" t="t" l="l"/>
              <a:pathLst>
                <a:path h="904243" w="6671512">
                  <a:moveTo>
                    <a:pt x="0" y="0"/>
                  </a:moveTo>
                  <a:lnTo>
                    <a:pt x="6671512" y="0"/>
                  </a:lnTo>
                  <a:lnTo>
                    <a:pt x="6671512" y="904243"/>
                  </a:lnTo>
                  <a:lnTo>
                    <a:pt x="0" y="904243"/>
                  </a:lnTo>
                  <a:close/>
                </a:path>
              </a:pathLst>
            </a:custGeom>
            <a:solidFill>
              <a:srgbClr val="5AB787"/>
            </a:solidFill>
          </p:spPr>
        </p:sp>
      </p:grpSp>
      <p:grpSp>
        <p:nvGrpSpPr>
          <p:cNvPr name="Group 5" id="5"/>
          <p:cNvGrpSpPr>
            <a:grpSpLocks noChangeAspect="true"/>
          </p:cNvGrpSpPr>
          <p:nvPr/>
        </p:nvGrpSpPr>
        <p:grpSpPr>
          <a:xfrm rot="0">
            <a:off x="15532883" y="6020125"/>
            <a:ext cx="1726417" cy="1726411"/>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5046" t="0" r="-25046" b="0"/>
              </a:stretch>
            </a:blipFill>
          </p:spPr>
        </p:sp>
      </p:grpSp>
      <p:grpSp>
        <p:nvGrpSpPr>
          <p:cNvPr name="Group 7" id="7"/>
          <p:cNvGrpSpPr>
            <a:grpSpLocks noChangeAspect="true"/>
          </p:cNvGrpSpPr>
          <p:nvPr/>
        </p:nvGrpSpPr>
        <p:grpSpPr>
          <a:xfrm rot="0">
            <a:off x="12950395" y="6020125"/>
            <a:ext cx="1726417" cy="1726411"/>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25046" t="0" r="-25046" b="0"/>
              </a:stretch>
            </a:blipFill>
          </p:spPr>
        </p:sp>
      </p:grpSp>
      <p:grpSp>
        <p:nvGrpSpPr>
          <p:cNvPr name="Group 9" id="9"/>
          <p:cNvGrpSpPr>
            <a:grpSpLocks noChangeAspect="true"/>
          </p:cNvGrpSpPr>
          <p:nvPr/>
        </p:nvGrpSpPr>
        <p:grpSpPr>
          <a:xfrm rot="0">
            <a:off x="10367060" y="6020125"/>
            <a:ext cx="1726417" cy="1726411"/>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5046" t="0" r="-25046" b="0"/>
              </a:stretch>
            </a:blipFill>
          </p:spPr>
        </p:sp>
      </p:grpSp>
      <p:grpSp>
        <p:nvGrpSpPr>
          <p:cNvPr name="Group 11" id="11"/>
          <p:cNvGrpSpPr/>
          <p:nvPr/>
        </p:nvGrpSpPr>
        <p:grpSpPr>
          <a:xfrm rot="0">
            <a:off x="7465508" y="10052472"/>
            <a:ext cx="3732754" cy="263103"/>
            <a:chOff x="0" y="0"/>
            <a:chExt cx="2162162" cy="152400"/>
          </a:xfrm>
        </p:grpSpPr>
        <p:sp>
          <p:nvSpPr>
            <p:cNvPr name="Freeform 12" id="12"/>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5AB787"/>
            </a:solidFill>
          </p:spPr>
        </p:sp>
      </p:grpSp>
      <p:grpSp>
        <p:nvGrpSpPr>
          <p:cNvPr name="Group 13" id="13"/>
          <p:cNvGrpSpPr/>
          <p:nvPr/>
        </p:nvGrpSpPr>
        <p:grpSpPr>
          <a:xfrm rot="0">
            <a:off x="3732754" y="10052472"/>
            <a:ext cx="3732754" cy="263103"/>
            <a:chOff x="0" y="0"/>
            <a:chExt cx="2162162" cy="152400"/>
          </a:xfrm>
        </p:grpSpPr>
        <p:sp>
          <p:nvSpPr>
            <p:cNvPr name="Freeform 14" id="14"/>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474747">
                <a:alpha val="49804"/>
              </a:srgbClr>
            </a:solidFill>
          </p:spPr>
        </p:sp>
      </p:grpSp>
      <p:grpSp>
        <p:nvGrpSpPr>
          <p:cNvPr name="Group 15" id="15"/>
          <p:cNvGrpSpPr/>
          <p:nvPr/>
        </p:nvGrpSpPr>
        <p:grpSpPr>
          <a:xfrm rot="0">
            <a:off x="0" y="10052472"/>
            <a:ext cx="3732754" cy="263103"/>
            <a:chOff x="0" y="0"/>
            <a:chExt cx="2162162" cy="152400"/>
          </a:xfrm>
        </p:grpSpPr>
        <p:sp>
          <p:nvSpPr>
            <p:cNvPr name="Freeform 16" id="16"/>
            <p:cNvSpPr/>
            <p:nvPr/>
          </p:nvSpPr>
          <p:spPr>
            <a:xfrm flipH="false" flipV="false" rot="0">
              <a:off x="0" y="0"/>
              <a:ext cx="2162162" cy="152400"/>
            </a:xfrm>
            <a:custGeom>
              <a:avLst/>
              <a:gdLst/>
              <a:ahLst/>
              <a:cxnLst/>
              <a:rect r="r" b="b" t="t" l="l"/>
              <a:pathLst>
                <a:path h="152400" w="2162162">
                  <a:moveTo>
                    <a:pt x="0" y="0"/>
                  </a:moveTo>
                  <a:lnTo>
                    <a:pt x="2162162" y="0"/>
                  </a:lnTo>
                  <a:lnTo>
                    <a:pt x="2162162" y="152400"/>
                  </a:lnTo>
                  <a:lnTo>
                    <a:pt x="0" y="152400"/>
                  </a:lnTo>
                  <a:close/>
                </a:path>
              </a:pathLst>
            </a:custGeom>
            <a:solidFill>
              <a:srgbClr val="000000"/>
            </a:solidFill>
          </p:spPr>
        </p:sp>
      </p:grpSp>
      <p:sp>
        <p:nvSpPr>
          <p:cNvPr name="TextBox 17" id="17"/>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08</a:t>
            </a:r>
          </a:p>
        </p:txBody>
      </p:sp>
      <p:sp>
        <p:nvSpPr>
          <p:cNvPr name="TextBox 18" id="18"/>
          <p:cNvSpPr txBox="true"/>
          <p:nvPr/>
        </p:nvSpPr>
        <p:spPr>
          <a:xfrm rot="0">
            <a:off x="1890205" y="3793356"/>
            <a:ext cx="14507590" cy="1596451"/>
          </a:xfrm>
          <a:prstGeom prst="rect">
            <a:avLst/>
          </a:prstGeom>
        </p:spPr>
        <p:txBody>
          <a:bodyPr anchor="t" rtlCol="false" tIns="0" lIns="0" bIns="0" rIns="0">
            <a:spAutoFit/>
          </a:bodyPr>
          <a:lstStyle/>
          <a:p>
            <a:pPr algn="l" marL="0" indent="0" lvl="0">
              <a:lnSpc>
                <a:spcPts val="4319"/>
              </a:lnSpc>
            </a:pPr>
            <a:r>
              <a:rPr lang="en-US" sz="2699">
                <a:solidFill>
                  <a:srgbClr val="FFFFFF"/>
                </a:solidFill>
                <a:latin typeface="DM Sans"/>
                <a:ea typeface="DM Sans"/>
                <a:cs typeface="DM Sans"/>
                <a:sym typeface="DM Sans"/>
              </a:rPr>
              <a:t>Rama de nuestros servicios que se encarga del conocimiento y exploración directa de las características físicas de un medio, aquí se desglosan distintos servicios que incluyen la ingeniería geológica.</a:t>
            </a:r>
          </a:p>
        </p:txBody>
      </p:sp>
      <p:sp>
        <p:nvSpPr>
          <p:cNvPr name="TextBox 19" id="19"/>
          <p:cNvSpPr txBox="true"/>
          <p:nvPr/>
        </p:nvSpPr>
        <p:spPr>
          <a:xfrm rot="0">
            <a:off x="1028700" y="2163280"/>
            <a:ext cx="10880890"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Geología</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78184" y="1028700"/>
            <a:ext cx="381116" cy="349934"/>
          </a:xfrm>
          <a:custGeom>
            <a:avLst/>
            <a:gdLst/>
            <a:ahLst/>
            <a:cxnLst/>
            <a:rect r="r" b="b" t="t" l="l"/>
            <a:pathLst>
              <a:path h="349934" w="381116">
                <a:moveTo>
                  <a:pt x="0" y="0"/>
                </a:moveTo>
                <a:lnTo>
                  <a:pt x="381116" y="0"/>
                </a:lnTo>
                <a:lnTo>
                  <a:pt x="381116" y="349934"/>
                </a:lnTo>
                <a:lnTo>
                  <a:pt x="0" y="349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81217" y="4170715"/>
            <a:ext cx="2265036" cy="2265036"/>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5" id="5"/>
          <p:cNvGrpSpPr/>
          <p:nvPr/>
        </p:nvGrpSpPr>
        <p:grpSpPr>
          <a:xfrm rot="0">
            <a:off x="5914489" y="4170715"/>
            <a:ext cx="2265036" cy="2265036"/>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7" id="7"/>
          <p:cNvGrpSpPr/>
          <p:nvPr/>
        </p:nvGrpSpPr>
        <p:grpSpPr>
          <a:xfrm rot="0">
            <a:off x="9547761" y="4170715"/>
            <a:ext cx="2265036" cy="2265036"/>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grpSp>
        <p:nvGrpSpPr>
          <p:cNvPr name="Group 9" id="9"/>
          <p:cNvGrpSpPr/>
          <p:nvPr/>
        </p:nvGrpSpPr>
        <p:grpSpPr>
          <a:xfrm rot="0">
            <a:off x="13181033" y="4170715"/>
            <a:ext cx="2265036" cy="2265036"/>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solidFill>
          </p:spPr>
        </p:sp>
      </p:grpSp>
      <p:sp>
        <p:nvSpPr>
          <p:cNvPr name="TextBox 11" id="11"/>
          <p:cNvSpPr txBox="true"/>
          <p:nvPr/>
        </p:nvSpPr>
        <p:spPr>
          <a:xfrm rot="0">
            <a:off x="3814019" y="2170777"/>
            <a:ext cx="9674865" cy="809625"/>
          </a:xfrm>
          <a:prstGeom prst="rect">
            <a:avLst/>
          </a:prstGeom>
        </p:spPr>
        <p:txBody>
          <a:bodyPr anchor="t" rtlCol="false" tIns="0" lIns="0" bIns="0" rIns="0">
            <a:spAutoFit/>
          </a:bodyPr>
          <a:lstStyle/>
          <a:p>
            <a:pPr algn="l">
              <a:lnSpc>
                <a:spcPts val="6000"/>
              </a:lnSpc>
            </a:pPr>
            <a:r>
              <a:rPr lang="en-US" sz="6000" b="true">
                <a:solidFill>
                  <a:srgbClr val="272727"/>
                </a:solidFill>
                <a:latin typeface="DM Sans Bold"/>
                <a:ea typeface="DM Sans Bold"/>
                <a:cs typeface="DM Sans Bold"/>
                <a:sym typeface="DM Sans Bold"/>
              </a:rPr>
              <a:t>Geología</a:t>
            </a:r>
          </a:p>
        </p:txBody>
      </p:sp>
      <p:sp>
        <p:nvSpPr>
          <p:cNvPr name="AutoShape 12" id="12"/>
          <p:cNvSpPr/>
          <p:nvPr/>
        </p:nvSpPr>
        <p:spPr>
          <a:xfrm>
            <a:off x="7011327" y="2761304"/>
            <a:ext cx="7044796" cy="0"/>
          </a:xfrm>
          <a:prstGeom prst="line">
            <a:avLst/>
          </a:prstGeom>
          <a:ln cap="flat" w="47625">
            <a:solidFill>
              <a:srgbClr val="5AB787"/>
            </a:solidFill>
            <a:prstDash val="solid"/>
            <a:headEnd type="none" len="sm" w="sm"/>
            <a:tailEnd type="none" len="sm" w="sm"/>
          </a:ln>
        </p:spPr>
      </p:sp>
      <p:grpSp>
        <p:nvGrpSpPr>
          <p:cNvPr name="Group 13" id="13"/>
          <p:cNvGrpSpPr/>
          <p:nvPr/>
        </p:nvGrpSpPr>
        <p:grpSpPr>
          <a:xfrm rot="0">
            <a:off x="3571393" y="1970752"/>
            <a:ext cx="574238" cy="574238"/>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AB787">
                <a:alpha val="24706"/>
              </a:srgbClr>
            </a:solidFill>
          </p:spPr>
        </p:sp>
      </p:grpSp>
      <p:sp>
        <p:nvSpPr>
          <p:cNvPr name="Freeform 15" id="15"/>
          <p:cNvSpPr/>
          <p:nvPr/>
        </p:nvSpPr>
        <p:spPr>
          <a:xfrm flipH="false" flipV="false" rot="0">
            <a:off x="3761073" y="3229453"/>
            <a:ext cx="3356976" cy="3371423"/>
          </a:xfrm>
          <a:custGeom>
            <a:avLst/>
            <a:gdLst/>
            <a:ahLst/>
            <a:cxnLst/>
            <a:rect r="r" b="b" t="t" l="l"/>
            <a:pathLst>
              <a:path h="3371423" w="3356976">
                <a:moveTo>
                  <a:pt x="0" y="0"/>
                </a:moveTo>
                <a:lnTo>
                  <a:pt x="3356976" y="0"/>
                </a:lnTo>
                <a:lnTo>
                  <a:pt x="3356976" y="3371423"/>
                </a:lnTo>
                <a:lnTo>
                  <a:pt x="0" y="3371423"/>
                </a:lnTo>
                <a:lnTo>
                  <a:pt x="0" y="0"/>
                </a:lnTo>
                <a:close/>
              </a:path>
            </a:pathLst>
          </a:custGeom>
          <a:blipFill>
            <a:blip r:embed="rId4"/>
            <a:stretch>
              <a:fillRect l="-126623" t="0" r="-42987" b="0"/>
            </a:stretch>
          </a:blipFill>
        </p:spPr>
      </p:sp>
      <p:sp>
        <p:nvSpPr>
          <p:cNvPr name="Freeform 16" id="16"/>
          <p:cNvSpPr/>
          <p:nvPr/>
        </p:nvSpPr>
        <p:spPr>
          <a:xfrm flipH="false" flipV="false" rot="0">
            <a:off x="5529546" y="4170715"/>
            <a:ext cx="2717085" cy="2265036"/>
          </a:xfrm>
          <a:custGeom>
            <a:avLst/>
            <a:gdLst/>
            <a:ahLst/>
            <a:cxnLst/>
            <a:rect r="r" b="b" t="t" l="l"/>
            <a:pathLst>
              <a:path h="2265036" w="2717085">
                <a:moveTo>
                  <a:pt x="0" y="0"/>
                </a:moveTo>
                <a:lnTo>
                  <a:pt x="2717085" y="0"/>
                </a:lnTo>
                <a:lnTo>
                  <a:pt x="2717085" y="2265036"/>
                </a:lnTo>
                <a:lnTo>
                  <a:pt x="0" y="2265036"/>
                </a:lnTo>
                <a:lnTo>
                  <a:pt x="0" y="0"/>
                </a:lnTo>
                <a:close/>
              </a:path>
            </a:pathLst>
          </a:custGeom>
          <a:blipFill>
            <a:blip r:embed="rId5"/>
            <a:stretch>
              <a:fillRect l="-25122" t="0" r="0" b="0"/>
            </a:stretch>
          </a:blipFill>
        </p:spPr>
      </p:sp>
      <p:sp>
        <p:nvSpPr>
          <p:cNvPr name="Freeform 17" id="17"/>
          <p:cNvSpPr/>
          <p:nvPr/>
        </p:nvSpPr>
        <p:spPr>
          <a:xfrm flipH="false" flipV="false" rot="-5565794">
            <a:off x="9350030" y="4182742"/>
            <a:ext cx="2661125" cy="1762995"/>
          </a:xfrm>
          <a:custGeom>
            <a:avLst/>
            <a:gdLst/>
            <a:ahLst/>
            <a:cxnLst/>
            <a:rect r="r" b="b" t="t" l="l"/>
            <a:pathLst>
              <a:path h="1762995" w="2661125">
                <a:moveTo>
                  <a:pt x="0" y="0"/>
                </a:moveTo>
                <a:lnTo>
                  <a:pt x="2661125" y="0"/>
                </a:lnTo>
                <a:lnTo>
                  <a:pt x="2661125" y="1762995"/>
                </a:lnTo>
                <a:lnTo>
                  <a:pt x="0" y="1762995"/>
                </a:lnTo>
                <a:lnTo>
                  <a:pt x="0" y="0"/>
                </a:lnTo>
                <a:close/>
              </a:path>
            </a:pathLst>
          </a:custGeom>
          <a:blipFill>
            <a:blip r:embed="rId6"/>
            <a:stretch>
              <a:fillRect l="0" t="0" r="0" b="0"/>
            </a:stretch>
          </a:blipFill>
        </p:spPr>
      </p:sp>
      <p:sp>
        <p:nvSpPr>
          <p:cNvPr name="Freeform 18" id="18"/>
          <p:cNvSpPr/>
          <p:nvPr/>
        </p:nvSpPr>
        <p:spPr>
          <a:xfrm flipH="false" flipV="false" rot="0">
            <a:off x="13114177" y="3339777"/>
            <a:ext cx="4646865" cy="3095974"/>
          </a:xfrm>
          <a:custGeom>
            <a:avLst/>
            <a:gdLst/>
            <a:ahLst/>
            <a:cxnLst/>
            <a:rect r="r" b="b" t="t" l="l"/>
            <a:pathLst>
              <a:path h="3095974" w="4646865">
                <a:moveTo>
                  <a:pt x="0" y="0"/>
                </a:moveTo>
                <a:lnTo>
                  <a:pt x="4646865" y="0"/>
                </a:lnTo>
                <a:lnTo>
                  <a:pt x="4646865" y="3095974"/>
                </a:lnTo>
                <a:lnTo>
                  <a:pt x="0" y="3095974"/>
                </a:lnTo>
                <a:lnTo>
                  <a:pt x="0" y="0"/>
                </a:lnTo>
                <a:close/>
              </a:path>
            </a:pathLst>
          </a:custGeom>
          <a:blipFill>
            <a:blip r:embed="rId7"/>
            <a:stretch>
              <a:fillRect l="0" t="0" r="0" b="0"/>
            </a:stretch>
          </a:blipFill>
        </p:spPr>
      </p:sp>
      <p:sp>
        <p:nvSpPr>
          <p:cNvPr name="TextBox 19" id="19"/>
          <p:cNvSpPr txBox="true"/>
          <p:nvPr/>
        </p:nvSpPr>
        <p:spPr>
          <a:xfrm rot="0">
            <a:off x="15245564" y="9210675"/>
            <a:ext cx="957742" cy="365760"/>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5AB787"/>
                </a:solidFill>
                <a:latin typeface="DM Sans Bold"/>
                <a:ea typeface="DM Sans Bold"/>
                <a:cs typeface="DM Sans Bold"/>
                <a:sym typeface="DM Sans Bold"/>
              </a:rPr>
              <a:t>09</a:t>
            </a:r>
          </a:p>
        </p:txBody>
      </p:sp>
      <p:sp>
        <p:nvSpPr>
          <p:cNvPr name="TextBox 20" id="20"/>
          <p:cNvSpPr txBox="true"/>
          <p:nvPr/>
        </p:nvSpPr>
        <p:spPr>
          <a:xfrm rot="0">
            <a:off x="1908271" y="6619926"/>
            <a:ext cx="3010927" cy="430170"/>
          </a:xfrm>
          <a:prstGeom prst="rect">
            <a:avLst/>
          </a:prstGeom>
        </p:spPr>
        <p:txBody>
          <a:bodyPr anchor="t" rtlCol="false" tIns="0" lIns="0" bIns="0" rIns="0">
            <a:spAutoFit/>
          </a:bodyPr>
          <a:lstStyle/>
          <a:p>
            <a:pPr algn="l" marL="0" indent="0" lvl="0">
              <a:lnSpc>
                <a:spcPts val="3683"/>
              </a:lnSpc>
            </a:pPr>
            <a:r>
              <a:rPr lang="en-US" b="true" sz="2302">
                <a:solidFill>
                  <a:srgbClr val="000000"/>
                </a:solidFill>
                <a:latin typeface="DM Sans Bold"/>
                <a:ea typeface="DM Sans Bold"/>
                <a:cs typeface="DM Sans Bold"/>
                <a:sym typeface="DM Sans Bold"/>
              </a:rPr>
              <a:t>Estudios geológicos</a:t>
            </a:r>
          </a:p>
        </p:txBody>
      </p:sp>
      <p:sp>
        <p:nvSpPr>
          <p:cNvPr name="TextBox 21" id="21"/>
          <p:cNvSpPr txBox="true"/>
          <p:nvPr/>
        </p:nvSpPr>
        <p:spPr>
          <a:xfrm rot="0">
            <a:off x="5439561" y="6619926"/>
            <a:ext cx="3587838" cy="430170"/>
          </a:xfrm>
          <a:prstGeom prst="rect">
            <a:avLst/>
          </a:prstGeom>
        </p:spPr>
        <p:txBody>
          <a:bodyPr anchor="t" rtlCol="false" tIns="0" lIns="0" bIns="0" rIns="0">
            <a:spAutoFit/>
          </a:bodyPr>
          <a:lstStyle/>
          <a:p>
            <a:pPr algn="l" marL="0" indent="0" lvl="0">
              <a:lnSpc>
                <a:spcPts val="3683"/>
              </a:lnSpc>
            </a:pPr>
            <a:r>
              <a:rPr lang="en-US" b="true" sz="2302">
                <a:solidFill>
                  <a:srgbClr val="000000"/>
                </a:solidFill>
                <a:latin typeface="DM Sans Bold"/>
                <a:ea typeface="DM Sans Bold"/>
                <a:cs typeface="DM Sans Bold"/>
                <a:sym typeface="DM Sans Bold"/>
              </a:rPr>
              <a:t>Mecánica de rocas</a:t>
            </a:r>
          </a:p>
        </p:txBody>
      </p:sp>
      <p:sp>
        <p:nvSpPr>
          <p:cNvPr name="TextBox 22" id="22"/>
          <p:cNvSpPr txBox="true"/>
          <p:nvPr/>
        </p:nvSpPr>
        <p:spPr>
          <a:xfrm rot="0">
            <a:off x="9547761" y="6619926"/>
            <a:ext cx="2265036" cy="435496"/>
          </a:xfrm>
          <a:prstGeom prst="rect">
            <a:avLst/>
          </a:prstGeom>
        </p:spPr>
        <p:txBody>
          <a:bodyPr anchor="t" rtlCol="false" tIns="0" lIns="0" bIns="0" rIns="0">
            <a:spAutoFit/>
          </a:bodyPr>
          <a:lstStyle/>
          <a:p>
            <a:pPr algn="ctr" marL="0" indent="0" lvl="0">
              <a:lnSpc>
                <a:spcPts val="3683"/>
              </a:lnSpc>
            </a:pPr>
            <a:r>
              <a:rPr lang="en-US" b="true" sz="2302">
                <a:solidFill>
                  <a:srgbClr val="000000"/>
                </a:solidFill>
                <a:latin typeface="DM Sans Bold"/>
                <a:ea typeface="DM Sans Bold"/>
                <a:cs typeface="DM Sans Bold"/>
                <a:sym typeface="DM Sans Bold"/>
              </a:rPr>
              <a:t>Petrografía</a:t>
            </a:r>
          </a:p>
        </p:txBody>
      </p:sp>
      <p:sp>
        <p:nvSpPr>
          <p:cNvPr name="TextBox 23" id="23"/>
          <p:cNvSpPr txBox="true"/>
          <p:nvPr/>
        </p:nvSpPr>
        <p:spPr>
          <a:xfrm rot="0">
            <a:off x="13181033" y="6619926"/>
            <a:ext cx="3474917" cy="430170"/>
          </a:xfrm>
          <a:prstGeom prst="rect">
            <a:avLst/>
          </a:prstGeom>
        </p:spPr>
        <p:txBody>
          <a:bodyPr anchor="t" rtlCol="false" tIns="0" lIns="0" bIns="0" rIns="0">
            <a:spAutoFit/>
          </a:bodyPr>
          <a:lstStyle/>
          <a:p>
            <a:pPr algn="l" marL="0" indent="0" lvl="0">
              <a:lnSpc>
                <a:spcPts val="3683"/>
              </a:lnSpc>
            </a:pPr>
            <a:r>
              <a:rPr lang="en-US" b="true" sz="2302">
                <a:solidFill>
                  <a:srgbClr val="000000"/>
                </a:solidFill>
                <a:latin typeface="DM Sans Bold"/>
                <a:ea typeface="DM Sans Bold"/>
                <a:cs typeface="DM Sans Bold"/>
                <a:sym typeface="DM Sans Bold"/>
              </a:rPr>
              <a:t>Análisis de peligros</a:t>
            </a:r>
          </a:p>
        </p:txBody>
      </p:sp>
      <p:sp>
        <p:nvSpPr>
          <p:cNvPr name="TextBox 24" id="24"/>
          <p:cNvSpPr txBox="true"/>
          <p:nvPr/>
        </p:nvSpPr>
        <p:spPr>
          <a:xfrm rot="0">
            <a:off x="2281217" y="7150266"/>
            <a:ext cx="2265036" cy="1028700"/>
          </a:xfrm>
          <a:prstGeom prst="rect">
            <a:avLst/>
          </a:prstGeom>
        </p:spPr>
        <p:txBody>
          <a:bodyPr anchor="t" rtlCol="false" tIns="0" lIns="0" bIns="0" rIns="0">
            <a:spAutoFit/>
          </a:bodyPr>
          <a:lstStyle/>
          <a:p>
            <a:pPr algn="ctr" marL="0" indent="0" lvl="0">
              <a:lnSpc>
                <a:spcPts val="2762"/>
              </a:lnSpc>
            </a:pPr>
            <a:r>
              <a:rPr lang="en-US" sz="2302">
                <a:solidFill>
                  <a:srgbClr val="272727"/>
                </a:solidFill>
                <a:latin typeface="DM Sans"/>
                <a:ea typeface="DM Sans"/>
                <a:cs typeface="DM Sans"/>
                <a:sym typeface="DM Sans"/>
              </a:rPr>
              <a:t>Reconocimiento y evaluación del terreno</a:t>
            </a:r>
          </a:p>
        </p:txBody>
      </p:sp>
      <p:sp>
        <p:nvSpPr>
          <p:cNvPr name="TextBox 25" id="25"/>
          <p:cNvSpPr txBox="true"/>
          <p:nvPr/>
        </p:nvSpPr>
        <p:spPr>
          <a:xfrm rot="0">
            <a:off x="5521943" y="7149692"/>
            <a:ext cx="3260326" cy="1029274"/>
          </a:xfrm>
          <a:prstGeom prst="rect">
            <a:avLst/>
          </a:prstGeom>
        </p:spPr>
        <p:txBody>
          <a:bodyPr anchor="t" rtlCol="false" tIns="0" lIns="0" bIns="0" rIns="0">
            <a:spAutoFit/>
          </a:bodyPr>
          <a:lstStyle/>
          <a:p>
            <a:pPr algn="l">
              <a:lnSpc>
                <a:spcPts val="2762"/>
              </a:lnSpc>
            </a:pPr>
            <a:r>
              <a:rPr lang="en-US" sz="2302">
                <a:solidFill>
                  <a:srgbClr val="272727"/>
                </a:solidFill>
                <a:latin typeface="DM Sans"/>
                <a:ea typeface="DM Sans"/>
                <a:cs typeface="DM Sans"/>
                <a:sym typeface="DM Sans"/>
              </a:rPr>
              <a:t>Mecánica de suelos</a:t>
            </a:r>
          </a:p>
          <a:p>
            <a:pPr algn="l">
              <a:lnSpc>
                <a:spcPts val="2762"/>
              </a:lnSpc>
            </a:pPr>
          </a:p>
          <a:p>
            <a:pPr algn="l" marL="0" indent="0" lvl="0">
              <a:lnSpc>
                <a:spcPts val="2762"/>
              </a:lnSpc>
            </a:pPr>
          </a:p>
        </p:txBody>
      </p:sp>
      <p:sp>
        <p:nvSpPr>
          <p:cNvPr name="TextBox 26" id="26"/>
          <p:cNvSpPr txBox="true"/>
          <p:nvPr/>
        </p:nvSpPr>
        <p:spPr>
          <a:xfrm rot="0">
            <a:off x="9547761" y="7150266"/>
            <a:ext cx="2265036" cy="685800"/>
          </a:xfrm>
          <a:prstGeom prst="rect">
            <a:avLst/>
          </a:prstGeom>
        </p:spPr>
        <p:txBody>
          <a:bodyPr anchor="t" rtlCol="false" tIns="0" lIns="0" bIns="0" rIns="0">
            <a:spAutoFit/>
          </a:bodyPr>
          <a:lstStyle/>
          <a:p>
            <a:pPr algn="ctr" marL="0" indent="0" lvl="0">
              <a:lnSpc>
                <a:spcPts val="2762"/>
              </a:lnSpc>
            </a:pPr>
            <a:r>
              <a:rPr lang="en-US" sz="2302">
                <a:solidFill>
                  <a:srgbClr val="272727"/>
                </a:solidFill>
                <a:latin typeface="DM Sans"/>
                <a:ea typeface="DM Sans"/>
                <a:cs typeface="DM Sans"/>
                <a:sym typeface="DM Sans"/>
              </a:rPr>
              <a:t>Análisis de lamina delgada</a:t>
            </a:r>
          </a:p>
        </p:txBody>
      </p:sp>
      <p:sp>
        <p:nvSpPr>
          <p:cNvPr name="TextBox 27" id="27"/>
          <p:cNvSpPr txBox="true"/>
          <p:nvPr/>
        </p:nvSpPr>
        <p:spPr>
          <a:xfrm rot="0">
            <a:off x="13181033" y="7150266"/>
            <a:ext cx="2265036" cy="1714500"/>
          </a:xfrm>
          <a:prstGeom prst="rect">
            <a:avLst/>
          </a:prstGeom>
        </p:spPr>
        <p:txBody>
          <a:bodyPr anchor="t" rtlCol="false" tIns="0" lIns="0" bIns="0" rIns="0">
            <a:spAutoFit/>
          </a:bodyPr>
          <a:lstStyle/>
          <a:p>
            <a:pPr algn="ctr" marL="0" indent="0" lvl="0">
              <a:lnSpc>
                <a:spcPts val="2762"/>
              </a:lnSpc>
            </a:pPr>
            <a:r>
              <a:rPr lang="en-US" sz="2302">
                <a:solidFill>
                  <a:srgbClr val="272727"/>
                </a:solidFill>
                <a:latin typeface="DM Sans"/>
                <a:ea typeface="DM Sans"/>
                <a:cs typeface="DM Sans"/>
                <a:sym typeface="DM Sans"/>
              </a:rPr>
              <a:t>Reconocimiento, evaluación y cartografía de peligros (riesgos)</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DAGSXsb9DfM</dc:identifier>
  <dcterms:modified xsi:type="dcterms:W3CDTF">2011-08-01T06:04:30Z</dcterms:modified>
  <cp:revision>1</cp:revision>
  <dc:title>Portafolio_GEOFISA</dc:title>
</cp:coreProperties>
</file>